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81" r:id="rId18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B2D"/>
    <a:srgbClr val="2D7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990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9728"/>
            <a:ext cx="9144000" cy="5034280"/>
          </a:xfrm>
          <a:custGeom>
            <a:avLst/>
            <a:gdLst/>
            <a:ahLst/>
            <a:cxnLst/>
            <a:rect l="l" t="t" r="r" b="b"/>
            <a:pathLst>
              <a:path w="9144000" h="5034280">
                <a:moveTo>
                  <a:pt x="0" y="5033771"/>
                </a:moveTo>
                <a:lnTo>
                  <a:pt x="9144000" y="5033771"/>
                </a:lnTo>
                <a:lnTo>
                  <a:pt x="9144000" y="0"/>
                </a:lnTo>
                <a:lnTo>
                  <a:pt x="0" y="0"/>
                </a:lnTo>
                <a:lnTo>
                  <a:pt x="0" y="5033771"/>
                </a:lnTo>
                <a:close/>
              </a:path>
            </a:pathLst>
          </a:custGeom>
          <a:solidFill>
            <a:srgbClr val="0D2B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09855"/>
          </a:xfrm>
          <a:custGeom>
            <a:avLst/>
            <a:gdLst/>
            <a:ahLst/>
            <a:cxnLst/>
            <a:rect l="l" t="t" r="r" b="b"/>
            <a:pathLst>
              <a:path w="9144000" h="109855">
                <a:moveTo>
                  <a:pt x="9144000" y="0"/>
                </a:moveTo>
                <a:lnTo>
                  <a:pt x="0" y="0"/>
                </a:lnTo>
                <a:lnTo>
                  <a:pt x="0" y="109727"/>
                </a:lnTo>
                <a:lnTo>
                  <a:pt x="9144000" y="1097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18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44000" cy="109855"/>
          </a:xfrm>
          <a:custGeom>
            <a:avLst/>
            <a:gdLst/>
            <a:ahLst/>
            <a:cxnLst/>
            <a:rect l="l" t="t" r="r" b="b"/>
            <a:pathLst>
              <a:path w="9144000" h="109855">
                <a:moveTo>
                  <a:pt x="0" y="109727"/>
                </a:moveTo>
                <a:lnTo>
                  <a:pt x="9144000" y="109727"/>
                </a:lnTo>
                <a:lnTo>
                  <a:pt x="9144000" y="0"/>
                </a:lnTo>
                <a:lnTo>
                  <a:pt x="0" y="0"/>
                </a:lnTo>
                <a:lnTo>
                  <a:pt x="0" y="109727"/>
                </a:lnTo>
                <a:close/>
              </a:path>
            </a:pathLst>
          </a:custGeom>
          <a:ln w="12699">
            <a:solidFill>
              <a:srgbClr val="0180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5940" y="1324178"/>
            <a:ext cx="1056640" cy="1245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D2B5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35940" y="3026740"/>
            <a:ext cx="4069715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D2B5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D2B5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D2B5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926080" cy="5143500"/>
          </a:xfrm>
          <a:custGeom>
            <a:avLst/>
            <a:gdLst/>
            <a:ahLst/>
            <a:cxnLst/>
            <a:rect l="l" t="t" r="r" b="b"/>
            <a:pathLst>
              <a:path w="2926080" h="5143500">
                <a:moveTo>
                  <a:pt x="2926080" y="0"/>
                </a:moveTo>
                <a:lnTo>
                  <a:pt x="0" y="0"/>
                </a:lnTo>
                <a:lnTo>
                  <a:pt x="0" y="5143500"/>
                </a:lnTo>
                <a:lnTo>
                  <a:pt x="2926080" y="5143500"/>
                </a:lnTo>
                <a:lnTo>
                  <a:pt x="2926080" y="0"/>
                </a:lnTo>
                <a:close/>
              </a:path>
            </a:pathLst>
          </a:custGeom>
          <a:solidFill>
            <a:srgbClr val="0D2B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2926080" cy="5143500"/>
          </a:xfrm>
          <a:custGeom>
            <a:avLst/>
            <a:gdLst/>
            <a:ahLst/>
            <a:cxnLst/>
            <a:rect l="l" t="t" r="r" b="b"/>
            <a:pathLst>
              <a:path w="2926080" h="5143500">
                <a:moveTo>
                  <a:pt x="0" y="5143500"/>
                </a:moveTo>
                <a:lnTo>
                  <a:pt x="2926080" y="5143500"/>
                </a:lnTo>
                <a:lnTo>
                  <a:pt x="292608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ln w="12700">
            <a:solidFill>
              <a:srgbClr val="0D2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4F7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289306"/>
            <a:ext cx="7995920" cy="714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D2B5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9870" y="1228089"/>
            <a:ext cx="4249420" cy="3519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-6350"/>
            <a:ext cx="9156700" cy="5156200"/>
            <a:chOff x="-6350" y="-6350"/>
            <a:chExt cx="9156700" cy="5156200"/>
          </a:xfrm>
        </p:grpSpPr>
        <p:sp>
          <p:nvSpPr>
            <p:cNvPr id="3" name="object 3"/>
            <p:cNvSpPr/>
            <p:nvPr/>
          </p:nvSpPr>
          <p:spPr>
            <a:xfrm>
              <a:off x="164592" y="0"/>
              <a:ext cx="8979535" cy="4389120"/>
            </a:xfrm>
            <a:custGeom>
              <a:avLst/>
              <a:gdLst/>
              <a:ahLst/>
              <a:cxnLst/>
              <a:rect l="l" t="t" r="r" b="b"/>
              <a:pathLst>
                <a:path w="8979535" h="4389120">
                  <a:moveTo>
                    <a:pt x="0" y="4389120"/>
                  </a:moveTo>
                  <a:lnTo>
                    <a:pt x="8979408" y="4389120"/>
                  </a:lnTo>
                  <a:lnTo>
                    <a:pt x="8979408" y="0"/>
                  </a:lnTo>
                  <a:lnTo>
                    <a:pt x="0" y="0"/>
                  </a:lnTo>
                  <a:lnTo>
                    <a:pt x="0" y="4389120"/>
                  </a:lnTo>
                  <a:close/>
                </a:path>
              </a:pathLst>
            </a:custGeom>
            <a:solidFill>
              <a:srgbClr val="0D2B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65100" cy="4389120"/>
            </a:xfrm>
            <a:custGeom>
              <a:avLst/>
              <a:gdLst/>
              <a:ahLst/>
              <a:cxnLst/>
              <a:rect l="l" t="t" r="r" b="b"/>
              <a:pathLst>
                <a:path w="165100" h="4389120">
                  <a:moveTo>
                    <a:pt x="0" y="4389120"/>
                  </a:moveTo>
                  <a:lnTo>
                    <a:pt x="164592" y="4389120"/>
                  </a:lnTo>
                  <a:lnTo>
                    <a:pt x="164592" y="0"/>
                  </a:lnTo>
                  <a:lnTo>
                    <a:pt x="0" y="0"/>
                  </a:lnTo>
                  <a:lnTo>
                    <a:pt x="0" y="4389120"/>
                  </a:lnTo>
                  <a:close/>
                </a:path>
              </a:pathLst>
            </a:custGeom>
            <a:solidFill>
              <a:srgbClr val="018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65100" cy="5143500"/>
            </a:xfrm>
            <a:custGeom>
              <a:avLst/>
              <a:gdLst/>
              <a:ahLst/>
              <a:cxnLst/>
              <a:rect l="l" t="t" r="r" b="b"/>
              <a:pathLst>
                <a:path w="165100" h="5143500">
                  <a:moveTo>
                    <a:pt x="0" y="5143500"/>
                  </a:moveTo>
                  <a:lnTo>
                    <a:pt x="164592" y="5143500"/>
                  </a:lnTo>
                  <a:lnTo>
                    <a:pt x="164592" y="0"/>
                  </a:lnTo>
                  <a:lnTo>
                    <a:pt x="0" y="0"/>
                  </a:lnTo>
                  <a:lnTo>
                    <a:pt x="0" y="5143500"/>
                  </a:lnTo>
                  <a:close/>
                </a:path>
              </a:pathLst>
            </a:custGeom>
            <a:ln w="12699">
              <a:solidFill>
                <a:srgbClr val="018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389119"/>
              <a:ext cx="9144000" cy="754380"/>
            </a:xfrm>
            <a:custGeom>
              <a:avLst/>
              <a:gdLst/>
              <a:ahLst/>
              <a:cxnLst/>
              <a:rect l="l" t="t" r="r" b="b"/>
              <a:pathLst>
                <a:path w="9144000" h="754379">
                  <a:moveTo>
                    <a:pt x="9144000" y="0"/>
                  </a:moveTo>
                  <a:lnTo>
                    <a:pt x="0" y="0"/>
                  </a:lnTo>
                  <a:lnTo>
                    <a:pt x="0" y="754379"/>
                  </a:lnTo>
                  <a:lnTo>
                    <a:pt x="9144000" y="75437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56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4389119"/>
              <a:ext cx="9144000" cy="754380"/>
            </a:xfrm>
            <a:custGeom>
              <a:avLst/>
              <a:gdLst/>
              <a:ahLst/>
              <a:cxnLst/>
              <a:rect l="l" t="t" r="r" b="b"/>
              <a:pathLst>
                <a:path w="9144000" h="754379">
                  <a:moveTo>
                    <a:pt x="0" y="754379"/>
                  </a:moveTo>
                  <a:lnTo>
                    <a:pt x="9144000" y="754379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754379"/>
                  </a:lnTo>
                  <a:close/>
                </a:path>
              </a:pathLst>
            </a:custGeom>
            <a:ln w="12700">
              <a:solidFill>
                <a:srgbClr val="156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84477" y="1097407"/>
            <a:ext cx="6544309" cy="1901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9310" marR="792480" algn="ctr">
              <a:lnSpc>
                <a:spcPct val="100000"/>
              </a:lnSpc>
              <a:spcBef>
                <a:spcPts val="100"/>
              </a:spcBef>
            </a:pPr>
            <a:r>
              <a:rPr sz="4200" b="1" dirty="0">
                <a:solidFill>
                  <a:srgbClr val="FFFFFF"/>
                </a:solidFill>
                <a:latin typeface="Calibri"/>
                <a:cs typeface="Calibri"/>
              </a:rPr>
              <a:t>Σύστημα</a:t>
            </a:r>
            <a:r>
              <a:rPr sz="4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200" b="1" spc="-10" dirty="0">
                <a:solidFill>
                  <a:srgbClr val="FFFFFF"/>
                </a:solidFill>
                <a:latin typeface="Calibri"/>
                <a:cs typeface="Calibri"/>
              </a:rPr>
              <a:t>Ελεγχόμενης Στάθμευσης</a:t>
            </a:r>
            <a:endParaRPr sz="4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250"/>
              </a:spcBef>
            </a:pP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Α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Ν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Α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Λ</a:t>
            </a:r>
            <a:r>
              <a:rPr sz="1200" spc="-12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Υ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Σ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Η</a:t>
            </a:r>
            <a:r>
              <a:rPr sz="1200" spc="28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Υ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Φ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Ι</a:t>
            </a:r>
            <a:r>
              <a:rPr sz="1200" spc="-12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Σ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Τ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Α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D0DCE9"/>
                </a:solidFill>
                <a:latin typeface="Calibri"/>
                <a:cs typeface="Calibri"/>
              </a:rPr>
              <a:t>ΜΕΝΗ</a:t>
            </a:r>
            <a:r>
              <a:rPr sz="1200" spc="-12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Σ</a:t>
            </a:r>
            <a:r>
              <a:rPr sz="1200" spc="275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Κ</a:t>
            </a:r>
            <a:r>
              <a:rPr sz="1200" spc="-12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Α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Τ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Α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Σ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Τ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Α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Σ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Η</a:t>
            </a:r>
            <a:r>
              <a:rPr sz="1200" spc="-125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Σ</a:t>
            </a:r>
            <a:r>
              <a:rPr sz="1200" spc="275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Κ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Α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Ι</a:t>
            </a:r>
            <a:r>
              <a:rPr sz="1200" spc="295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Π</a:t>
            </a:r>
            <a:r>
              <a:rPr sz="1200" spc="-12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Ρ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Ο</a:t>
            </a:r>
            <a:r>
              <a:rPr sz="1200" spc="-12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Τ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Ε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Ι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Ν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Ο</a:t>
            </a:r>
            <a:r>
              <a:rPr sz="1200" spc="-12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D0DCE9"/>
                </a:solidFill>
                <a:latin typeface="Calibri"/>
                <a:cs typeface="Calibri"/>
              </a:rPr>
              <a:t>ΜΕ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D0DCE9"/>
                </a:solidFill>
                <a:latin typeface="Calibri"/>
                <a:cs typeface="Calibri"/>
              </a:rPr>
              <a:t>ΝΟ</a:t>
            </a:r>
            <a:r>
              <a:rPr sz="1200" spc="27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Μ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Ο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Ν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Τ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Ε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Λ</a:t>
            </a:r>
            <a:r>
              <a:rPr sz="1200" spc="-12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Ο</a:t>
            </a:r>
            <a:r>
              <a:rPr sz="1200" spc="28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Ε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Φ</a:t>
            </a:r>
            <a:r>
              <a:rPr sz="1200" spc="-12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Α</a:t>
            </a:r>
            <a:r>
              <a:rPr sz="1200" spc="-110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Ρ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D0DCE9"/>
                </a:solidFill>
                <a:latin typeface="Calibri"/>
                <a:cs typeface="Calibri"/>
              </a:rPr>
              <a:t>Μ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D0DCE9"/>
                </a:solidFill>
                <a:latin typeface="Calibri"/>
                <a:cs typeface="Calibri"/>
              </a:rPr>
              <a:t>Ο</a:t>
            </a:r>
            <a:r>
              <a:rPr sz="1200" spc="-114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D0DCE9"/>
                </a:solidFill>
                <a:latin typeface="Calibri"/>
                <a:cs typeface="Calibri"/>
              </a:rPr>
              <a:t>ΓΗ</a:t>
            </a:r>
            <a:r>
              <a:rPr sz="1200" spc="-125" dirty="0">
                <a:solidFill>
                  <a:srgbClr val="D0DCE9"/>
                </a:solidFill>
                <a:latin typeface="Calibri"/>
                <a:cs typeface="Calibri"/>
              </a:rPr>
              <a:t> </a:t>
            </a:r>
            <a:r>
              <a:rPr sz="1200" spc="-60" dirty="0">
                <a:solidFill>
                  <a:srgbClr val="D0DCE9"/>
                </a:solidFill>
                <a:latin typeface="Calibri"/>
                <a:cs typeface="Calibri"/>
              </a:rPr>
              <a:t>Σ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86000" y="3200400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19050">
            <a:solidFill>
              <a:srgbClr val="0180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98127" y="4563624"/>
            <a:ext cx="354774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Τεχνική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Υπ</a:t>
            </a:r>
            <a:r>
              <a:rPr sz="1200" spc="-10" dirty="0" err="1">
                <a:solidFill>
                  <a:srgbClr val="FFFFFF"/>
                </a:solidFill>
                <a:latin typeface="Calibri"/>
                <a:cs typeface="Calibri"/>
              </a:rPr>
              <a:t>ηρεσί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Δήμου</a:t>
            </a:r>
            <a:r>
              <a:rPr lang="el-GR" sz="1200" dirty="0">
                <a:solidFill>
                  <a:srgbClr val="FFFFFF"/>
                </a:solidFill>
                <a:latin typeface="Calibri"/>
                <a:cs typeface="Calibri"/>
              </a:rPr>
              <a:t> Αμαρουσίου</a:t>
            </a:r>
            <a:r>
              <a:rPr sz="1200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|</a:t>
            </a:r>
            <a:r>
              <a:rPr sz="120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l-GR" sz="1200" dirty="0">
                <a:solidFill>
                  <a:srgbClr val="FFFFFF"/>
                </a:solidFill>
                <a:latin typeface="Calibri"/>
                <a:cs typeface="Calibri"/>
              </a:rPr>
              <a:t>Μάιος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8C5A864-B133-0F2D-C047-18D1D92E9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700" y="243879"/>
            <a:ext cx="2522220" cy="8535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9325" y="1693290"/>
            <a:ext cx="1628139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Δομή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Παρουσίασης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2834639"/>
            <a:ext cx="2011680" cy="0"/>
          </a:xfrm>
          <a:custGeom>
            <a:avLst/>
            <a:gdLst/>
            <a:ahLst/>
            <a:cxnLst/>
            <a:rect l="l" t="t" r="r" b="b"/>
            <a:pathLst>
              <a:path w="2011680">
                <a:moveTo>
                  <a:pt x="0" y="0"/>
                </a:moveTo>
                <a:lnTo>
                  <a:pt x="2011680" y="0"/>
                </a:lnTo>
              </a:path>
            </a:pathLst>
          </a:custGeom>
          <a:ln w="25400">
            <a:solidFill>
              <a:srgbClr val="0180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91285" y="3033140"/>
            <a:ext cx="74422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spc="-5" dirty="0">
                <a:solidFill>
                  <a:srgbClr val="3A88C8"/>
                </a:solidFill>
                <a:latin typeface="Calibri"/>
                <a:cs typeface="Calibri"/>
              </a:rPr>
              <a:t>5</a:t>
            </a:r>
            <a:r>
              <a:rPr sz="1300" spc="-5" dirty="0">
                <a:solidFill>
                  <a:srgbClr val="3A88C8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3A88C8"/>
                </a:solidFill>
                <a:latin typeface="Calibri"/>
                <a:cs typeface="Calibri"/>
              </a:rPr>
              <a:t>Ενότητες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66819" y="495728"/>
            <a:ext cx="469900" cy="39687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770"/>
              </a:spcBef>
            </a:pP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74427" y="422851"/>
            <a:ext cx="1795146" cy="37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1A2940"/>
                </a:solidFill>
                <a:latin typeface="Calibri"/>
                <a:cs typeface="Calibri"/>
              </a:rPr>
              <a:t>Εισαγωγή</a:t>
            </a:r>
            <a:r>
              <a:rPr sz="13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1A2940"/>
                </a:solidFill>
                <a:latin typeface="Calibri"/>
                <a:cs typeface="Calibri"/>
              </a:rPr>
              <a:t>–</a:t>
            </a:r>
            <a:r>
              <a:rPr sz="13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1A2940"/>
                </a:solidFill>
                <a:latin typeface="Calibri"/>
                <a:cs typeface="Calibri"/>
              </a:rPr>
              <a:t>Σκοπός</a:t>
            </a:r>
            <a:endParaRPr lang="el-GR" sz="1300" spc="-10" dirty="0">
              <a:solidFill>
                <a:srgbClr val="1A2940"/>
              </a:solidFill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l-GR" sz="1000" spc="-80" dirty="0">
                <a:latin typeface="+mn-lt"/>
              </a:rPr>
              <a:t>Το</a:t>
            </a:r>
            <a:r>
              <a:rPr lang="el-GR" sz="1000" spc="-45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Πρόβλημα</a:t>
            </a:r>
            <a:r>
              <a:rPr lang="el-GR" sz="1000" spc="-65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&amp;</a:t>
            </a:r>
            <a:r>
              <a:rPr lang="el-GR" sz="1000" spc="-50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ο</a:t>
            </a:r>
            <a:r>
              <a:rPr lang="el-GR" sz="1000" spc="-35" dirty="0">
                <a:latin typeface="+mn-lt"/>
              </a:rPr>
              <a:t> </a:t>
            </a:r>
            <a:r>
              <a:rPr lang="el-GR" sz="1000" spc="-10" dirty="0">
                <a:latin typeface="+mn-lt"/>
              </a:rPr>
              <a:t>Σκοπός</a:t>
            </a:r>
            <a:endParaRPr sz="1000" dirty="0">
              <a:latin typeface="+mn-lt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6819" y="1148491"/>
            <a:ext cx="469900" cy="39687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770"/>
              </a:spcBef>
            </a:pP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3872" y="1069568"/>
            <a:ext cx="2541905" cy="712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1A2940"/>
                </a:solidFill>
                <a:latin typeface="Calibri"/>
                <a:cs typeface="Calibri"/>
              </a:rPr>
              <a:t>Υφιστάμενη</a:t>
            </a:r>
            <a:r>
              <a:rPr sz="13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1A2940"/>
                </a:solidFill>
                <a:latin typeface="Calibri"/>
                <a:cs typeface="Calibri"/>
              </a:rPr>
              <a:t>Κατάσταση</a:t>
            </a:r>
            <a:r>
              <a:rPr sz="13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1A2940"/>
                </a:solidFill>
                <a:latin typeface="Calibri"/>
                <a:cs typeface="Calibri"/>
              </a:rPr>
              <a:t>&amp;</a:t>
            </a:r>
            <a:r>
              <a:rPr sz="1300" spc="-5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1A2940"/>
                </a:solidFill>
                <a:latin typeface="Calibri"/>
                <a:cs typeface="Calibri"/>
              </a:rPr>
              <a:t>Μετρήσεις</a:t>
            </a:r>
            <a:endParaRPr lang="el-GR" sz="1300" spc="-10" dirty="0">
              <a:solidFill>
                <a:srgbClr val="1A2940"/>
              </a:solidFill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l-GR" sz="1000" spc="-10" dirty="0">
                <a:latin typeface="+mn-lt"/>
              </a:rPr>
              <a:t>Υποδιαίρεση</a:t>
            </a:r>
            <a:r>
              <a:rPr lang="el-GR" sz="1000" spc="-50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σε</a:t>
            </a:r>
            <a:r>
              <a:rPr lang="el-GR" sz="1000" spc="-55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Περιοχές,</a:t>
            </a:r>
            <a:r>
              <a:rPr lang="el-GR" sz="1000" spc="-35" dirty="0">
                <a:latin typeface="+mn-lt"/>
              </a:rPr>
              <a:t> </a:t>
            </a:r>
            <a:r>
              <a:rPr lang="el-GR" sz="1000" spc="-25" dirty="0">
                <a:latin typeface="+mn-lt"/>
              </a:rPr>
              <a:t>Τομείς</a:t>
            </a:r>
            <a:r>
              <a:rPr lang="el-GR" sz="1000" spc="-35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&amp;</a:t>
            </a:r>
            <a:r>
              <a:rPr lang="el-GR" sz="1000" spc="-35" dirty="0">
                <a:latin typeface="+mn-lt"/>
              </a:rPr>
              <a:t> </a:t>
            </a:r>
            <a:r>
              <a:rPr lang="el-GR" sz="1000" spc="-10" dirty="0">
                <a:latin typeface="+mn-lt"/>
              </a:rPr>
              <a:t>Ζώνες</a:t>
            </a:r>
          </a:p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l-GR" sz="1000" dirty="0">
                <a:latin typeface="+mn-lt"/>
              </a:rPr>
              <a:t>Απογραφικές</a:t>
            </a:r>
            <a:r>
              <a:rPr lang="el-GR" sz="1000" spc="-85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Εργασίες</a:t>
            </a:r>
            <a:r>
              <a:rPr lang="el-GR" sz="1000" spc="-60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&amp;</a:t>
            </a:r>
            <a:r>
              <a:rPr lang="el-GR" sz="1000" spc="-55" dirty="0">
                <a:latin typeface="+mn-lt"/>
              </a:rPr>
              <a:t> </a:t>
            </a:r>
            <a:r>
              <a:rPr lang="el-GR" sz="1000" spc="-10" dirty="0">
                <a:latin typeface="+mn-lt"/>
              </a:rPr>
              <a:t>Μετρήσεις</a:t>
            </a:r>
          </a:p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l-GR" sz="1000" spc="-10" dirty="0">
                <a:latin typeface="+mn-lt"/>
              </a:rPr>
              <a:t>Αποτελέσματα</a:t>
            </a:r>
            <a:r>
              <a:rPr lang="el-GR" sz="1000" spc="-45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Μετρήσεων</a:t>
            </a:r>
            <a:r>
              <a:rPr lang="el-GR" sz="1000" spc="-35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–</a:t>
            </a:r>
            <a:r>
              <a:rPr lang="el-GR" sz="1000" spc="-20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Κύρια</a:t>
            </a:r>
            <a:r>
              <a:rPr lang="el-GR" sz="1000" spc="-10" dirty="0">
                <a:latin typeface="+mn-lt"/>
              </a:rPr>
              <a:t> Ευρήματα</a:t>
            </a:r>
            <a:endParaRPr sz="1000" dirty="0">
              <a:latin typeface="+mn-lt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66819" y="1842832"/>
            <a:ext cx="469900" cy="396875"/>
          </a:xfrm>
          <a:prstGeom prst="rect">
            <a:avLst/>
          </a:prstGeom>
          <a:solidFill>
            <a:srgbClr val="3A88C8"/>
          </a:solidFill>
        </p:spPr>
        <p:txBody>
          <a:bodyPr vert="horz" wrap="square" lIns="0" tIns="98425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775"/>
              </a:spcBef>
            </a:pP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33872" y="1937950"/>
            <a:ext cx="22002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1A2940"/>
                </a:solidFill>
                <a:latin typeface="Calibri"/>
                <a:cs typeface="Calibri"/>
              </a:rPr>
              <a:t>Στόχοι</a:t>
            </a:r>
            <a:r>
              <a:rPr sz="1300" spc="-7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1A2940"/>
                </a:solidFill>
                <a:latin typeface="Calibri"/>
                <a:cs typeface="Calibri"/>
              </a:rPr>
              <a:t>Ελεγχόμενης</a:t>
            </a:r>
            <a:r>
              <a:rPr sz="1300" spc="-6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1A2940"/>
                </a:solidFill>
                <a:latin typeface="Calibri"/>
                <a:cs typeface="Calibri"/>
              </a:rPr>
              <a:t>Στάθμευσης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66819" y="2437764"/>
            <a:ext cx="469900" cy="39687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775"/>
              </a:spcBef>
            </a:pP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61581" y="2388591"/>
            <a:ext cx="2373629" cy="5456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 err="1">
                <a:solidFill>
                  <a:srgbClr val="1A2940"/>
                </a:solidFill>
                <a:latin typeface="Calibri"/>
                <a:cs typeface="Calibri"/>
              </a:rPr>
              <a:t>Περιοχές</a:t>
            </a:r>
            <a:r>
              <a:rPr sz="1300" spc="-7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1A2940"/>
                </a:solidFill>
                <a:latin typeface="Calibri"/>
                <a:cs typeface="Calibri"/>
              </a:rPr>
              <a:t>Εφ</a:t>
            </a:r>
            <a:r>
              <a:rPr sz="1300" spc="-10" dirty="0">
                <a:solidFill>
                  <a:srgbClr val="1A2940"/>
                </a:solidFill>
                <a:latin typeface="Calibri"/>
                <a:cs typeface="Calibri"/>
              </a:rPr>
              <a:t>αρμογής</a:t>
            </a:r>
            <a:endParaRPr lang="el-GR" sz="1300" spc="-10" dirty="0">
              <a:solidFill>
                <a:srgbClr val="1A2940"/>
              </a:solidFill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l-GR" sz="1000" dirty="0">
                <a:latin typeface="+mn-lt"/>
              </a:rPr>
              <a:t>3</a:t>
            </a:r>
            <a:r>
              <a:rPr lang="el-GR" sz="1000" spc="-35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Περιοχές</a:t>
            </a:r>
            <a:r>
              <a:rPr lang="el-GR" sz="1000" spc="-30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Εφαρμογής - Χάρτες</a:t>
            </a:r>
            <a:endParaRPr lang="el-GR" sz="1000" spc="-10" dirty="0">
              <a:latin typeface="+mn-lt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1000" dirty="0">
              <a:latin typeface="+mn-lt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66819" y="3107192"/>
            <a:ext cx="469900" cy="39687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775"/>
              </a:spcBef>
            </a:pP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74427" y="3064424"/>
            <a:ext cx="2373630" cy="37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1A2940"/>
                </a:solidFill>
                <a:latin typeface="Calibri"/>
                <a:cs typeface="Calibri"/>
              </a:rPr>
              <a:t>Μοντέλο</a:t>
            </a:r>
            <a:r>
              <a:rPr sz="13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1A2940"/>
                </a:solidFill>
                <a:latin typeface="Calibri"/>
                <a:cs typeface="Calibri"/>
              </a:rPr>
              <a:t>Λειτουργίας</a:t>
            </a:r>
            <a:r>
              <a:rPr sz="1300" spc="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1A2940"/>
                </a:solidFill>
                <a:latin typeface="Calibri"/>
                <a:cs typeface="Calibri"/>
              </a:rPr>
              <a:t>ανά</a:t>
            </a:r>
            <a:r>
              <a:rPr sz="13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1A2940"/>
                </a:solidFill>
                <a:latin typeface="Calibri"/>
                <a:cs typeface="Calibri"/>
              </a:rPr>
              <a:t>Περιοχή</a:t>
            </a:r>
            <a:endParaRPr lang="el-GR" sz="1300" spc="-10" dirty="0">
              <a:solidFill>
                <a:srgbClr val="1A2940"/>
              </a:solidFill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l-GR" sz="1000" dirty="0">
                <a:latin typeface="+mn-lt"/>
              </a:rPr>
              <a:t>Κατηγορίες</a:t>
            </a:r>
            <a:r>
              <a:rPr lang="el-GR" sz="1000" spc="-50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Νόμιμων</a:t>
            </a:r>
            <a:r>
              <a:rPr lang="el-GR" sz="1000" spc="-55" dirty="0">
                <a:latin typeface="+mn-lt"/>
              </a:rPr>
              <a:t> </a:t>
            </a:r>
            <a:r>
              <a:rPr lang="el-GR" sz="1000" dirty="0">
                <a:latin typeface="+mn-lt"/>
              </a:rPr>
              <a:t>Θέσεων</a:t>
            </a:r>
            <a:r>
              <a:rPr lang="el-GR" sz="1000" spc="-55" dirty="0">
                <a:latin typeface="+mn-lt"/>
              </a:rPr>
              <a:t> </a:t>
            </a:r>
            <a:r>
              <a:rPr lang="el-GR" sz="1000" spc="-10" dirty="0">
                <a:latin typeface="+mn-lt"/>
              </a:rPr>
              <a:t>Στάθμευσης</a:t>
            </a:r>
            <a:endParaRPr sz="1300" dirty="0">
              <a:latin typeface="+mn-lt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-6350"/>
            <a:ext cx="9156700" cy="5149850"/>
            <a:chOff x="-6350" y="-6350"/>
            <a:chExt cx="9156700" cy="5149850"/>
          </a:xfrm>
        </p:grpSpPr>
        <p:sp>
          <p:nvSpPr>
            <p:cNvPr id="3" name="object 3"/>
            <p:cNvSpPr/>
            <p:nvPr/>
          </p:nvSpPr>
          <p:spPr>
            <a:xfrm>
              <a:off x="0" y="109728"/>
              <a:ext cx="9144000" cy="5034280"/>
            </a:xfrm>
            <a:custGeom>
              <a:avLst/>
              <a:gdLst/>
              <a:ahLst/>
              <a:cxnLst/>
              <a:rect l="l" t="t" r="r" b="b"/>
              <a:pathLst>
                <a:path w="9144000" h="5034280">
                  <a:moveTo>
                    <a:pt x="0" y="5033771"/>
                  </a:moveTo>
                  <a:lnTo>
                    <a:pt x="9144000" y="5033771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033771"/>
                  </a:lnTo>
                  <a:close/>
                </a:path>
              </a:pathLst>
            </a:custGeom>
            <a:solidFill>
              <a:srgbClr val="0D2B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109855"/>
            </a:xfrm>
            <a:custGeom>
              <a:avLst/>
              <a:gdLst/>
              <a:ahLst/>
              <a:cxnLst/>
              <a:rect l="l" t="t" r="r" b="b"/>
              <a:pathLst>
                <a:path w="9144000" h="109855">
                  <a:moveTo>
                    <a:pt x="9144000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9144000" y="1097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18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44000" cy="109855"/>
            </a:xfrm>
            <a:custGeom>
              <a:avLst/>
              <a:gdLst/>
              <a:ahLst/>
              <a:cxnLst/>
              <a:rect l="l" t="t" r="r" b="b"/>
              <a:pathLst>
                <a:path w="9144000" h="109855">
                  <a:moveTo>
                    <a:pt x="0" y="109727"/>
                  </a:moveTo>
                  <a:lnTo>
                    <a:pt x="9144000" y="109727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09727"/>
                  </a:lnTo>
                  <a:close/>
                </a:path>
              </a:pathLst>
            </a:custGeom>
            <a:ln w="12699">
              <a:solidFill>
                <a:srgbClr val="018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35940" y="1324178"/>
            <a:ext cx="105664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-25" dirty="0">
                <a:solidFill>
                  <a:srgbClr val="3A88C8"/>
                </a:solidFill>
              </a:rPr>
              <a:t>01</a:t>
            </a:r>
            <a:endParaRPr sz="8000"/>
          </a:p>
        </p:txBody>
      </p:sp>
      <p:sp>
        <p:nvSpPr>
          <p:cNvPr id="7" name="object 7"/>
          <p:cNvSpPr/>
          <p:nvPr/>
        </p:nvSpPr>
        <p:spPr>
          <a:xfrm>
            <a:off x="457200" y="2743200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19050">
            <a:solidFill>
              <a:srgbClr val="0180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5940" y="3026740"/>
            <a:ext cx="3440429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Σκοπός</a:t>
            </a:r>
            <a:r>
              <a:rPr sz="30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Παρουσίασης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FB8AD87E-BAAE-A069-3B79-DBB1B3A7D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18" y="444687"/>
            <a:ext cx="2523963" cy="8535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850" y="66802"/>
            <a:ext cx="2390140" cy="21399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634365">
              <a:lnSpc>
                <a:spcPct val="100000"/>
              </a:lnSpc>
              <a:spcBef>
                <a:spcPts val="24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r>
              <a:rPr sz="900" b="1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ΕΙΣΑΓΩΓΗ</a:t>
            </a:r>
            <a:r>
              <a:rPr sz="9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 ΣΚΟΠΟΣ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Το</a:t>
            </a:r>
            <a:r>
              <a:rPr spc="-45" dirty="0"/>
              <a:t> </a:t>
            </a:r>
            <a:r>
              <a:rPr dirty="0"/>
              <a:t>Πρόβλημα</a:t>
            </a:r>
            <a:r>
              <a:rPr spc="-65" dirty="0"/>
              <a:t> </a:t>
            </a:r>
            <a:r>
              <a:rPr dirty="0"/>
              <a:t>&amp;</a:t>
            </a:r>
            <a:r>
              <a:rPr spc="-50" dirty="0"/>
              <a:t> </a:t>
            </a:r>
            <a:r>
              <a:rPr dirty="0"/>
              <a:t>ο</a:t>
            </a:r>
            <a:r>
              <a:rPr spc="-35" dirty="0"/>
              <a:t> </a:t>
            </a:r>
            <a:r>
              <a:rPr spc="-10" dirty="0"/>
              <a:t>Σκοπός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37743" y="1000760"/>
            <a:ext cx="8454390" cy="3619500"/>
            <a:chOff x="237743" y="1000760"/>
            <a:chExt cx="8454390" cy="3619500"/>
          </a:xfrm>
        </p:grpSpPr>
        <p:sp>
          <p:nvSpPr>
            <p:cNvPr id="5" name="object 5"/>
            <p:cNvSpPr/>
            <p:nvPr/>
          </p:nvSpPr>
          <p:spPr>
            <a:xfrm>
              <a:off x="457200" y="1005840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016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743" y="1024140"/>
              <a:ext cx="4144517" cy="359587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481328"/>
              <a:ext cx="3931920" cy="3017520"/>
            </a:xfrm>
            <a:custGeom>
              <a:avLst/>
              <a:gdLst/>
              <a:ahLst/>
              <a:cxnLst/>
              <a:rect l="l" t="t" r="r" b="b"/>
              <a:pathLst>
                <a:path w="3931920" h="3017520">
                  <a:moveTo>
                    <a:pt x="0" y="3017520"/>
                  </a:moveTo>
                  <a:lnTo>
                    <a:pt x="3931920" y="3017520"/>
                  </a:lnTo>
                  <a:lnTo>
                    <a:pt x="3931920" y="0"/>
                  </a:lnTo>
                  <a:lnTo>
                    <a:pt x="0" y="0"/>
                  </a:lnTo>
                  <a:lnTo>
                    <a:pt x="0" y="30175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5759" y="1115568"/>
              <a:ext cx="3931920" cy="3383279"/>
            </a:xfrm>
            <a:custGeom>
              <a:avLst/>
              <a:gdLst/>
              <a:ahLst/>
              <a:cxnLst/>
              <a:rect l="l" t="t" r="r" b="b"/>
              <a:pathLst>
                <a:path w="3931920" h="3383279">
                  <a:moveTo>
                    <a:pt x="0" y="3383279"/>
                  </a:moveTo>
                  <a:lnTo>
                    <a:pt x="3931920" y="3383279"/>
                  </a:lnTo>
                  <a:lnTo>
                    <a:pt x="3931920" y="0"/>
                  </a:lnTo>
                  <a:lnTo>
                    <a:pt x="0" y="0"/>
                  </a:lnTo>
                  <a:lnTo>
                    <a:pt x="0" y="338327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65759" y="1115567"/>
            <a:ext cx="3931920" cy="3657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</a:ln>
        </p:spPr>
        <p:txBody>
          <a:bodyPr vert="horz" wrap="square" lIns="0" tIns="825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Πρόβλημα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8523" y="1540256"/>
            <a:ext cx="3566795" cy="2124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900" marR="121285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42900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Χρόνια</a:t>
            </a:r>
            <a:r>
              <a:rPr sz="11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προβλήματα</a:t>
            </a:r>
            <a:r>
              <a:rPr sz="1100" spc="-4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στάθμευσης</a:t>
            </a:r>
            <a:r>
              <a:rPr sz="11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από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τη</a:t>
            </a:r>
            <a:r>
              <a:rPr sz="11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δεκαετία</a:t>
            </a:r>
            <a:r>
              <a:rPr sz="11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1A2940"/>
                </a:solidFill>
                <a:latin typeface="Calibri"/>
                <a:cs typeface="Calibri"/>
              </a:rPr>
              <a:t>του 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1980</a:t>
            </a:r>
            <a:endParaRPr sz="11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395"/>
              </a:spcBef>
              <a:buChar char="•"/>
              <a:tabLst>
                <a:tab pos="342265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Συνεχής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 επιδείνωση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λόγω</a:t>
            </a:r>
            <a:r>
              <a:rPr sz="11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αύξησης</a:t>
            </a:r>
            <a:r>
              <a:rPr sz="11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της</a:t>
            </a:r>
            <a:r>
              <a:rPr sz="11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αστικής</a:t>
            </a:r>
            <a:endParaRPr sz="1100">
              <a:latin typeface="Calibri"/>
              <a:cs typeface="Calibri"/>
            </a:endParaRPr>
          </a:p>
          <a:p>
            <a:pPr marL="342900">
              <a:lnSpc>
                <a:spcPct val="100000"/>
              </a:lnSpc>
            </a:pP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κινητικότητας</a:t>
            </a:r>
            <a:endParaRPr sz="1100">
              <a:latin typeface="Calibri"/>
              <a:cs typeface="Calibri"/>
            </a:endParaRPr>
          </a:p>
          <a:p>
            <a:pPr marL="342900" marR="5080" indent="-342900">
              <a:lnSpc>
                <a:spcPct val="100000"/>
              </a:lnSpc>
              <a:spcBef>
                <a:spcPts val="395"/>
              </a:spcBef>
              <a:buChar char="•"/>
              <a:tabLst>
                <a:tab pos="342900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Σταθμοί</a:t>
            </a:r>
            <a:r>
              <a:rPr sz="1100" spc="-5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σταθερής</a:t>
            </a:r>
            <a:r>
              <a:rPr sz="11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τροχιάς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(ΗΣΑΠ,</a:t>
            </a:r>
            <a:r>
              <a:rPr sz="11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Μετρό)</a:t>
            </a: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επιδεινώνουν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τη</a:t>
            </a:r>
            <a:r>
              <a:rPr sz="11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ζήτηση</a:t>
            </a:r>
            <a:endParaRPr sz="1100">
              <a:latin typeface="Calibri"/>
              <a:cs typeface="Calibri"/>
            </a:endParaRPr>
          </a:p>
          <a:p>
            <a:pPr marL="342900" marR="118745" indent="-342900">
              <a:lnSpc>
                <a:spcPct val="100000"/>
              </a:lnSpc>
              <a:spcBef>
                <a:spcPts val="409"/>
              </a:spcBef>
              <a:buChar char="•"/>
              <a:tabLst>
                <a:tab pos="342900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Μεγάλες</a:t>
            </a:r>
            <a:r>
              <a:rPr sz="11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εταιρείες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και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εμπορικά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κέντρα</a:t>
            </a:r>
            <a:r>
              <a:rPr sz="11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αυξάνουν</a:t>
            </a:r>
            <a:r>
              <a:rPr sz="1100" spc="-4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1A2940"/>
                </a:solidFill>
                <a:latin typeface="Calibri"/>
                <a:cs typeface="Calibri"/>
              </a:rPr>
              <a:t>την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κυκλοφορία</a:t>
            </a:r>
            <a:endParaRPr sz="11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395"/>
              </a:spcBef>
              <a:buChar char="•"/>
              <a:tabLst>
                <a:tab pos="342265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Νοσοκομεία</a:t>
            </a:r>
            <a:r>
              <a:rPr sz="1100" spc="-6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δημιουργούν</a:t>
            </a:r>
            <a:r>
              <a:rPr sz="1100" spc="-6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συνεχή</a:t>
            </a:r>
            <a:r>
              <a:rPr sz="11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ζήτηση</a:t>
            </a:r>
            <a:r>
              <a:rPr sz="11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7</a:t>
            </a:r>
            <a:endParaRPr sz="1100">
              <a:latin typeface="Calibri"/>
              <a:cs typeface="Calibri"/>
            </a:endParaRPr>
          </a:p>
          <a:p>
            <a:pPr marL="342900">
              <a:lnSpc>
                <a:spcPct val="100000"/>
              </a:lnSpc>
            </a:pP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ημέρες/εβδομάδα</a:t>
            </a:r>
            <a:endParaRPr sz="11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400"/>
              </a:spcBef>
              <a:buChar char="•"/>
              <a:tabLst>
                <a:tab pos="342265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Παράνομη</a:t>
            </a:r>
            <a:r>
              <a:rPr sz="11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στάθμευση</a:t>
            </a:r>
            <a:r>
              <a:rPr sz="11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μειώνει</a:t>
            </a:r>
            <a:r>
              <a:rPr sz="11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οδική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ασφάλεια</a:t>
            </a:r>
            <a:r>
              <a:rPr sz="11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πεζών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443984" y="1024140"/>
            <a:ext cx="4418965" cy="3596004"/>
            <a:chOff x="4443984" y="1024140"/>
            <a:chExt cx="4418965" cy="3596004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3984" y="1024140"/>
              <a:ext cx="4418838" cy="35958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72000" y="1481327"/>
              <a:ext cx="4206240" cy="3017520"/>
            </a:xfrm>
            <a:custGeom>
              <a:avLst/>
              <a:gdLst/>
              <a:ahLst/>
              <a:cxnLst/>
              <a:rect l="l" t="t" r="r" b="b"/>
              <a:pathLst>
                <a:path w="4206240" h="3017520">
                  <a:moveTo>
                    <a:pt x="0" y="3017520"/>
                  </a:moveTo>
                  <a:lnTo>
                    <a:pt x="4206240" y="3017520"/>
                  </a:lnTo>
                  <a:lnTo>
                    <a:pt x="4206240" y="0"/>
                  </a:lnTo>
                  <a:lnTo>
                    <a:pt x="0" y="0"/>
                  </a:lnTo>
                  <a:lnTo>
                    <a:pt x="0" y="30175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72000" y="1115567"/>
              <a:ext cx="4206240" cy="3383279"/>
            </a:xfrm>
            <a:custGeom>
              <a:avLst/>
              <a:gdLst/>
              <a:ahLst/>
              <a:cxnLst/>
              <a:rect l="l" t="t" r="r" b="b"/>
              <a:pathLst>
                <a:path w="4206240" h="3383279">
                  <a:moveTo>
                    <a:pt x="0" y="3383279"/>
                  </a:moveTo>
                  <a:lnTo>
                    <a:pt x="4206240" y="3383279"/>
                  </a:lnTo>
                  <a:lnTo>
                    <a:pt x="4206240" y="0"/>
                  </a:lnTo>
                  <a:lnTo>
                    <a:pt x="0" y="0"/>
                  </a:lnTo>
                  <a:lnTo>
                    <a:pt x="0" y="338327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572000" y="1115567"/>
            <a:ext cx="4206240" cy="365760"/>
          </a:xfrm>
          <a:prstGeom prst="rect">
            <a:avLst/>
          </a:prstGeom>
          <a:solidFill>
            <a:srgbClr val="2D7C31"/>
          </a:solidFill>
          <a:ln w="12700">
            <a:solidFill>
              <a:srgbClr val="2D7C31"/>
            </a:solidFill>
          </a:ln>
        </p:spPr>
        <p:txBody>
          <a:bodyPr vert="horz" wrap="square" lIns="0" tIns="8255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65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Σκοπός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35321" y="1490573"/>
            <a:ext cx="3449320" cy="2182008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495"/>
              </a:spcBef>
              <a:buChar char="•"/>
              <a:tabLst>
                <a:tab pos="342265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Βελτίωση</a:t>
            </a:r>
            <a:r>
              <a:rPr sz="11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κα</a:t>
            </a:r>
            <a:r>
              <a:rPr sz="1100" spc="-10" dirty="0" err="1">
                <a:solidFill>
                  <a:srgbClr val="1A2940"/>
                </a:solidFill>
                <a:latin typeface="Calibri"/>
                <a:cs typeface="Calibri"/>
              </a:rPr>
              <a:t>θημερινότητ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ας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lang="el-GR" sz="1100" spc="-20" dirty="0">
                <a:solidFill>
                  <a:srgbClr val="1A2940"/>
                </a:solidFill>
                <a:latin typeface="Calibri"/>
                <a:cs typeface="Calibri"/>
              </a:rPr>
              <a:t>κυρίως των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κα</a:t>
            </a:r>
            <a:r>
              <a:rPr sz="1100" dirty="0" err="1">
                <a:solidFill>
                  <a:srgbClr val="1A2940"/>
                </a:solidFill>
                <a:latin typeface="Calibri"/>
                <a:cs typeface="Calibri"/>
              </a:rPr>
              <a:t>τοίκων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lang="el-GR" sz="1100" spc="-20" dirty="0">
                <a:solidFill>
                  <a:srgbClr val="1A2940"/>
                </a:solidFill>
                <a:latin typeface="Calibri"/>
                <a:cs typeface="Calibri"/>
              </a:rPr>
              <a:t>του Αμαρουσίου αλλά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και</a:t>
            </a:r>
            <a:r>
              <a:rPr sz="1100" spc="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lang="el-GR" sz="1100" spc="15" dirty="0">
                <a:solidFill>
                  <a:srgbClr val="1A2940"/>
                </a:solidFill>
                <a:latin typeface="Calibri"/>
                <a:cs typeface="Calibri"/>
              </a:rPr>
              <a:t>των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επ</a:t>
            </a:r>
            <a:r>
              <a:rPr sz="1100" spc="-10" dirty="0" err="1">
                <a:solidFill>
                  <a:srgbClr val="1A2940"/>
                </a:solidFill>
                <a:latin typeface="Calibri"/>
                <a:cs typeface="Calibri"/>
              </a:rPr>
              <a:t>ισκε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πτών</a:t>
            </a:r>
            <a:r>
              <a:rPr lang="en-GB" sz="1100" spc="-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lang="el-GR" sz="1100" spc="-10" dirty="0">
                <a:solidFill>
                  <a:srgbClr val="1A2940"/>
                </a:solidFill>
                <a:latin typeface="Calibri"/>
                <a:cs typeface="Calibri"/>
              </a:rPr>
              <a:t>μέσω του σχεδιασμού ενός Συστήματος Ελεγχόμενης Στάθμευσης (ΣΕΣ)</a:t>
            </a:r>
            <a:endParaRPr sz="1100" dirty="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395"/>
              </a:spcBef>
              <a:buChar char="•"/>
              <a:tabLst>
                <a:tab pos="342265" algn="l"/>
              </a:tabLst>
            </a:pPr>
            <a:r>
              <a:rPr sz="1100" spc="-10" dirty="0" err="1">
                <a:solidFill>
                  <a:srgbClr val="1A2940"/>
                </a:solidFill>
                <a:latin typeface="Calibri"/>
                <a:cs typeface="Calibri"/>
              </a:rPr>
              <a:t>Ενίσχυση</a:t>
            </a:r>
            <a:r>
              <a:rPr lang="el-GR" sz="1100" spc="-10" dirty="0">
                <a:solidFill>
                  <a:srgbClr val="1A2940"/>
                </a:solidFill>
                <a:latin typeface="Calibri"/>
                <a:cs typeface="Calibri"/>
              </a:rPr>
              <a:t> της</a:t>
            </a:r>
            <a:r>
              <a:rPr sz="11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εμπορικής</a:t>
            </a:r>
            <a:r>
              <a:rPr sz="1100" spc="-4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δραστηριότητας</a:t>
            </a:r>
            <a:endParaRPr sz="1100" dirty="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395"/>
              </a:spcBef>
              <a:buChar char="•"/>
              <a:tabLst>
                <a:tab pos="342265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Βελτίωση</a:t>
            </a:r>
            <a:r>
              <a:rPr sz="1100" spc="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κυκλοφοριακής λειτουργίας</a:t>
            </a:r>
            <a:r>
              <a:rPr sz="1100" spc="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της</a:t>
            </a:r>
            <a:r>
              <a:rPr sz="1100" spc="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πόλης</a:t>
            </a:r>
            <a:r>
              <a:rPr lang="el-GR" sz="1100" spc="-20" dirty="0">
                <a:solidFill>
                  <a:srgbClr val="1A2940"/>
                </a:solidFill>
                <a:latin typeface="Calibri"/>
                <a:cs typeface="Calibri"/>
              </a:rPr>
              <a:t> ιδιαίτερα τις ημέρες με αυξημένη κίνηση</a:t>
            </a:r>
            <a:endParaRPr sz="1100" dirty="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409"/>
              </a:spcBef>
              <a:buChar char="•"/>
              <a:tabLst>
                <a:tab pos="342265" algn="l"/>
              </a:tabLst>
            </a:pP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Αξιοποίηση</a:t>
            </a:r>
            <a:r>
              <a:rPr sz="11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υφιστάμενου</a:t>
            </a:r>
            <a:r>
              <a:rPr sz="1100" spc="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εξοπλισμού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του</a:t>
            </a:r>
            <a:r>
              <a:rPr sz="1100" spc="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Δήμου</a:t>
            </a:r>
            <a:endParaRPr sz="1100" dirty="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395"/>
              </a:spcBef>
              <a:buChar char="•"/>
              <a:tabLst>
                <a:tab pos="342265" algn="l"/>
              </a:tabLst>
            </a:pPr>
            <a:r>
              <a:rPr lang="el-GR" sz="1100" dirty="0">
                <a:solidFill>
                  <a:srgbClr val="1A2940"/>
                </a:solidFill>
                <a:latin typeface="Calibri"/>
                <a:cs typeface="Calibri"/>
              </a:rPr>
              <a:t>Εξεύρεση μίας</a:t>
            </a:r>
            <a:r>
              <a:rPr sz="11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βιώσιμης</a:t>
            </a:r>
            <a:r>
              <a:rPr sz="11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 err="1">
                <a:solidFill>
                  <a:srgbClr val="1A2940"/>
                </a:solidFill>
                <a:latin typeface="Calibri"/>
                <a:cs typeface="Calibri"/>
              </a:rPr>
              <a:t>λύσης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lang="el-GR" sz="1100" spc="-20" dirty="0">
                <a:solidFill>
                  <a:srgbClr val="1A2940"/>
                </a:solidFill>
                <a:latin typeface="Calibri"/>
                <a:cs typeface="Calibri"/>
              </a:rPr>
              <a:t>που να ενσωματώνει 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σύγχρονη</a:t>
            </a:r>
            <a:r>
              <a:rPr sz="11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τεχνολογία</a:t>
            </a:r>
            <a:endParaRPr sz="1100" dirty="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400"/>
              </a:spcBef>
              <a:buChar char="•"/>
              <a:tabLst>
                <a:tab pos="342265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Προτεινόμενο</a:t>
            </a:r>
            <a:r>
              <a:rPr sz="1100" spc="-4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μοντέλο</a:t>
            </a:r>
            <a:r>
              <a:rPr sz="11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εφαρμογής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σε</a:t>
            </a:r>
            <a:r>
              <a:rPr sz="11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3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περιοχές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-25" dirty="0">
                <a:solidFill>
                  <a:srgbClr val="3A88C8"/>
                </a:solidFill>
              </a:rPr>
              <a:t>02</a:t>
            </a:r>
            <a:endParaRPr sz="8000"/>
          </a:p>
        </p:txBody>
      </p:sp>
      <p:sp>
        <p:nvSpPr>
          <p:cNvPr id="3" name="object 3"/>
          <p:cNvSpPr/>
          <p:nvPr/>
        </p:nvSpPr>
        <p:spPr>
          <a:xfrm>
            <a:off x="457200" y="2743200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19050">
            <a:solidFill>
              <a:srgbClr val="0180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Υφιστάμενη</a:t>
            </a:r>
            <a:r>
              <a:rPr sz="3000" b="1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Κατάσταση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Απογραφές</a:t>
            </a:r>
            <a:r>
              <a:rPr sz="3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3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Μετρήσεις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C8583FE-2827-FBB2-D26F-60E5BD1E3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18" y="438150"/>
            <a:ext cx="2523963" cy="8535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850" y="66802"/>
            <a:ext cx="2390140" cy="21399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488315">
              <a:lnSpc>
                <a:spcPct val="100000"/>
              </a:lnSpc>
              <a:spcBef>
                <a:spcPts val="24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r>
              <a:rPr sz="900" b="1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ΥΦΙΣΤΑΜΕΝΗ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ΚΑΤΑΣΤΑΣΗ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58932" y="303311"/>
            <a:ext cx="7995920" cy="7142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10" dirty="0"/>
              <a:t>Υποδιαίρεση</a:t>
            </a:r>
            <a:r>
              <a:rPr sz="2600" spc="-50" dirty="0"/>
              <a:t> </a:t>
            </a:r>
            <a:r>
              <a:rPr sz="2600" dirty="0"/>
              <a:t>σε</a:t>
            </a:r>
            <a:r>
              <a:rPr sz="2600" spc="-55" dirty="0"/>
              <a:t> </a:t>
            </a:r>
            <a:r>
              <a:rPr sz="2600" dirty="0"/>
              <a:t>Περιοχές,</a:t>
            </a:r>
            <a:r>
              <a:rPr sz="2600" spc="-35" dirty="0"/>
              <a:t> </a:t>
            </a:r>
            <a:r>
              <a:rPr sz="2600" spc="-25" dirty="0"/>
              <a:t>Τομείς</a:t>
            </a:r>
            <a:r>
              <a:rPr sz="2600" spc="-35" dirty="0"/>
              <a:t> </a:t>
            </a:r>
            <a:r>
              <a:rPr sz="2600" dirty="0"/>
              <a:t>&amp;</a:t>
            </a:r>
            <a:r>
              <a:rPr sz="2600" spc="-35" dirty="0"/>
              <a:t> </a:t>
            </a:r>
            <a:r>
              <a:rPr sz="2600" spc="-10" dirty="0"/>
              <a:t>Ζώνες</a:t>
            </a:r>
            <a:endParaRPr sz="2600" dirty="0"/>
          </a:p>
        </p:txBody>
      </p:sp>
      <p:grpSp>
        <p:nvGrpSpPr>
          <p:cNvPr id="4" name="object 4"/>
          <p:cNvGrpSpPr/>
          <p:nvPr/>
        </p:nvGrpSpPr>
        <p:grpSpPr>
          <a:xfrm>
            <a:off x="263652" y="960119"/>
            <a:ext cx="8423148" cy="3752849"/>
            <a:chOff x="263652" y="960119"/>
            <a:chExt cx="8423148" cy="3752849"/>
          </a:xfrm>
        </p:grpSpPr>
        <p:sp>
          <p:nvSpPr>
            <p:cNvPr id="5" name="object 5"/>
            <p:cNvSpPr/>
            <p:nvPr/>
          </p:nvSpPr>
          <p:spPr>
            <a:xfrm>
              <a:off x="457200" y="960119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016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652" y="986027"/>
              <a:ext cx="2812542" cy="372694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60" y="1508759"/>
              <a:ext cx="2651760" cy="2053591"/>
            </a:xfrm>
            <a:custGeom>
              <a:avLst/>
              <a:gdLst/>
              <a:ahLst/>
              <a:cxnLst/>
              <a:rect l="l" t="t" r="r" b="b"/>
              <a:pathLst>
                <a:path w="2651760" h="3108960">
                  <a:moveTo>
                    <a:pt x="0" y="3108960"/>
                  </a:moveTo>
                  <a:lnTo>
                    <a:pt x="2651760" y="3108960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3108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365760" y="1051559"/>
              <a:ext cx="2651760" cy="3566160"/>
            </a:xfrm>
            <a:custGeom>
              <a:avLst/>
              <a:gdLst/>
              <a:ahLst/>
              <a:cxnLst/>
              <a:rect l="l" t="t" r="r" b="b"/>
              <a:pathLst>
                <a:path w="2651760" h="3566160">
                  <a:moveTo>
                    <a:pt x="0" y="3566160"/>
                  </a:moveTo>
                  <a:lnTo>
                    <a:pt x="2651760" y="3566160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3566160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65760" y="1042416"/>
            <a:ext cx="2651760" cy="457200"/>
          </a:xfrm>
          <a:prstGeom prst="rect">
            <a:avLst/>
          </a:prstGeom>
          <a:solidFill>
            <a:srgbClr val="1564A7"/>
          </a:solidFill>
          <a:ln w="12700">
            <a:solidFill>
              <a:srgbClr val="1564A7"/>
            </a:solidFill>
          </a:ln>
        </p:spPr>
        <p:txBody>
          <a:bodyPr vert="horz" wrap="square" lIns="0" tIns="1187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35"/>
              </a:spcBef>
            </a:pP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ΠΕΡΙΟΧΗ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7200" y="2212848"/>
            <a:ext cx="2377440" cy="0"/>
          </a:xfrm>
          <a:custGeom>
            <a:avLst/>
            <a:gdLst/>
            <a:ahLst/>
            <a:cxnLst/>
            <a:rect l="l" t="t" r="r" b="b"/>
            <a:pathLst>
              <a:path w="2377440">
                <a:moveTo>
                  <a:pt x="0" y="0"/>
                </a:moveTo>
                <a:lnTo>
                  <a:pt x="2377440" y="0"/>
                </a:lnTo>
              </a:path>
            </a:pathLst>
          </a:custGeom>
          <a:ln w="6350">
            <a:solidFill>
              <a:srgbClr val="D0DC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64909" y="1979960"/>
            <a:ext cx="2422144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D2B54"/>
                </a:solidFill>
                <a:latin typeface="Calibri"/>
                <a:cs typeface="Calibri"/>
              </a:rPr>
              <a:t>Κεντρική</a:t>
            </a:r>
            <a:r>
              <a:rPr sz="1600" b="1" spc="-3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D2B54"/>
                </a:solidFill>
                <a:latin typeface="Calibri"/>
                <a:cs typeface="Calibri"/>
              </a:rPr>
              <a:t>Περιοχή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r>
              <a:rPr sz="1200" b="1" dirty="0">
                <a:solidFill>
                  <a:srgbClr val="1564A7"/>
                </a:solidFill>
                <a:latin typeface="Calibri"/>
                <a:cs typeface="Calibri"/>
              </a:rPr>
              <a:t>3</a:t>
            </a:r>
            <a:r>
              <a:rPr sz="1200" b="1" spc="-20" dirty="0">
                <a:solidFill>
                  <a:srgbClr val="1564A7"/>
                </a:solidFill>
                <a:latin typeface="Calibri"/>
                <a:cs typeface="Calibri"/>
              </a:rPr>
              <a:t> </a:t>
            </a:r>
            <a:r>
              <a:rPr sz="1200" b="1" dirty="0" err="1">
                <a:solidFill>
                  <a:srgbClr val="1564A7"/>
                </a:solidFill>
                <a:latin typeface="Calibri"/>
                <a:cs typeface="Calibri"/>
              </a:rPr>
              <a:t>Τομείς</a:t>
            </a:r>
            <a:r>
              <a:rPr sz="1200" b="1" spc="-10" dirty="0">
                <a:solidFill>
                  <a:srgbClr val="1564A7"/>
                </a:solidFill>
                <a:latin typeface="Calibri"/>
                <a:cs typeface="Calibri"/>
              </a:rPr>
              <a:t> </a:t>
            </a:r>
            <a:endParaRPr lang="el-GR" sz="1200" b="1" spc="-5" dirty="0">
              <a:solidFill>
                <a:srgbClr val="1564A7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r>
              <a:rPr sz="1200" b="1" dirty="0">
                <a:solidFill>
                  <a:srgbClr val="1564A7"/>
                </a:solidFill>
                <a:latin typeface="Calibri"/>
                <a:cs typeface="Calibri"/>
              </a:rPr>
              <a:t>7</a:t>
            </a:r>
            <a:r>
              <a:rPr sz="1200" b="1" spc="-20" dirty="0">
                <a:solidFill>
                  <a:srgbClr val="1564A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564A7"/>
                </a:solidFill>
                <a:latin typeface="Calibri"/>
                <a:cs typeface="Calibri"/>
              </a:rPr>
              <a:t>Ζώνες</a:t>
            </a:r>
            <a:r>
              <a:rPr sz="1200" b="1" spc="-20" dirty="0">
                <a:solidFill>
                  <a:srgbClr val="1564A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564A7"/>
                </a:solidFill>
                <a:latin typeface="Calibri"/>
                <a:cs typeface="Calibri"/>
              </a:rPr>
              <a:t>(Α1,</a:t>
            </a:r>
            <a:r>
              <a:rPr sz="1200" b="1" spc="-10" dirty="0">
                <a:solidFill>
                  <a:srgbClr val="1564A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564A7"/>
                </a:solidFill>
                <a:latin typeface="Calibri"/>
                <a:cs typeface="Calibri"/>
              </a:rPr>
              <a:t>Α2,</a:t>
            </a:r>
            <a:r>
              <a:rPr sz="1200" b="1" spc="-15" dirty="0">
                <a:solidFill>
                  <a:srgbClr val="1564A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564A7"/>
                </a:solidFill>
                <a:latin typeface="Calibri"/>
                <a:cs typeface="Calibri"/>
              </a:rPr>
              <a:t>Β,</a:t>
            </a:r>
            <a:r>
              <a:rPr sz="1200" b="1" spc="-5" dirty="0">
                <a:solidFill>
                  <a:srgbClr val="1564A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564A7"/>
                </a:solidFill>
                <a:latin typeface="Calibri"/>
                <a:cs typeface="Calibri"/>
              </a:rPr>
              <a:t>Γ,</a:t>
            </a:r>
            <a:r>
              <a:rPr sz="1200" b="1" spc="-10" dirty="0">
                <a:solidFill>
                  <a:srgbClr val="1564A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564A7"/>
                </a:solidFill>
                <a:latin typeface="Calibri"/>
                <a:cs typeface="Calibri"/>
              </a:rPr>
              <a:t>Δ,</a:t>
            </a:r>
            <a:r>
              <a:rPr sz="1200" b="1" spc="-25" dirty="0">
                <a:solidFill>
                  <a:srgbClr val="1564A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564A7"/>
                </a:solidFill>
                <a:latin typeface="Calibri"/>
                <a:cs typeface="Calibri"/>
              </a:rPr>
              <a:t>Ε,</a:t>
            </a:r>
            <a:r>
              <a:rPr sz="1200" b="1" spc="-10" dirty="0">
                <a:solidFill>
                  <a:srgbClr val="1564A7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1564A7"/>
                </a:solidFill>
                <a:latin typeface="Calibri"/>
                <a:cs typeface="Calibri"/>
              </a:rPr>
              <a:t>Ζ)</a:t>
            </a:r>
            <a:endParaRPr sz="12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Λ.</a:t>
            </a:r>
            <a:r>
              <a:rPr sz="1200" spc="-2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Κηφισίας</a:t>
            </a:r>
            <a:r>
              <a:rPr sz="1200" spc="-1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–</a:t>
            </a:r>
            <a:r>
              <a:rPr sz="1200" spc="-2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Αγ.</a:t>
            </a:r>
            <a:r>
              <a:rPr sz="1200" spc="-2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Κωνσταντίνου</a:t>
            </a:r>
            <a:r>
              <a:rPr sz="1200" spc="-4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3C5A79"/>
                </a:solidFill>
                <a:latin typeface="Calibri"/>
                <a:cs typeface="Calibri"/>
              </a:rPr>
              <a:t>–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200" spc="-10" dirty="0">
                <a:solidFill>
                  <a:srgbClr val="3C5A79"/>
                </a:solidFill>
                <a:latin typeface="Calibri"/>
                <a:cs typeface="Calibri"/>
              </a:rPr>
              <a:t>Νερατζιωτίσσης</a:t>
            </a:r>
            <a:r>
              <a:rPr sz="1200" spc="2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–</a:t>
            </a:r>
            <a:r>
              <a:rPr sz="1200" spc="5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C5A79"/>
                </a:solidFill>
                <a:latin typeface="Calibri"/>
                <a:cs typeface="Calibri"/>
              </a:rPr>
              <a:t>Αριστοτέλους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57200" y="940826"/>
            <a:ext cx="5453634" cy="3726941"/>
            <a:chOff x="457200" y="986027"/>
            <a:chExt cx="5453634" cy="3726941"/>
          </a:xfrm>
        </p:grpSpPr>
        <p:sp>
          <p:nvSpPr>
            <p:cNvPr id="13" name="object 13"/>
            <p:cNvSpPr/>
            <p:nvPr/>
          </p:nvSpPr>
          <p:spPr>
            <a:xfrm>
              <a:off x="457200" y="2944367"/>
              <a:ext cx="2377440" cy="0"/>
            </a:xfrm>
            <a:custGeom>
              <a:avLst/>
              <a:gdLst/>
              <a:ahLst/>
              <a:cxnLst/>
              <a:rect l="l" t="t" r="r" b="b"/>
              <a:pathLst>
                <a:path w="2377440">
                  <a:moveTo>
                    <a:pt x="0" y="0"/>
                  </a:moveTo>
                  <a:lnTo>
                    <a:pt x="2377440" y="0"/>
                  </a:lnTo>
                </a:path>
              </a:pathLst>
            </a:custGeom>
            <a:ln w="635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8292" y="986027"/>
              <a:ext cx="2812542" cy="372694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00400" y="1508758"/>
              <a:ext cx="2651760" cy="2053591"/>
            </a:xfrm>
            <a:custGeom>
              <a:avLst/>
              <a:gdLst/>
              <a:ahLst/>
              <a:cxnLst/>
              <a:rect l="l" t="t" r="r" b="b"/>
              <a:pathLst>
                <a:path w="2651760" h="3108960">
                  <a:moveTo>
                    <a:pt x="0" y="3108960"/>
                  </a:moveTo>
                  <a:lnTo>
                    <a:pt x="2651760" y="3108960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3108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3200400" y="1051559"/>
              <a:ext cx="2651760" cy="3566160"/>
            </a:xfrm>
            <a:custGeom>
              <a:avLst/>
              <a:gdLst/>
              <a:ahLst/>
              <a:cxnLst/>
              <a:rect l="l" t="t" r="r" b="b"/>
              <a:pathLst>
                <a:path w="2651760" h="3566160">
                  <a:moveTo>
                    <a:pt x="0" y="3566160"/>
                  </a:moveTo>
                  <a:lnTo>
                    <a:pt x="2651760" y="3566160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3566160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200400" y="1051560"/>
            <a:ext cx="2651760" cy="457200"/>
          </a:xfrm>
          <a:prstGeom prst="rect">
            <a:avLst/>
          </a:prstGeom>
          <a:solidFill>
            <a:srgbClr val="018090"/>
          </a:solidFill>
          <a:ln w="12700">
            <a:solidFill>
              <a:srgbClr val="018090"/>
            </a:solidFill>
          </a:ln>
        </p:spPr>
        <p:txBody>
          <a:bodyPr vert="horz" wrap="square" lIns="0" tIns="11874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35"/>
              </a:spcBef>
            </a:pP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ΠΕΡΙΟΧΗ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291840" y="2212848"/>
            <a:ext cx="2377440" cy="0"/>
          </a:xfrm>
          <a:custGeom>
            <a:avLst/>
            <a:gdLst/>
            <a:ahLst/>
            <a:cxnLst/>
            <a:rect l="l" t="t" r="r" b="b"/>
            <a:pathLst>
              <a:path w="2377440">
                <a:moveTo>
                  <a:pt x="0" y="0"/>
                </a:moveTo>
                <a:lnTo>
                  <a:pt x="2377440" y="0"/>
                </a:lnTo>
              </a:path>
            </a:pathLst>
          </a:custGeom>
          <a:ln w="6350">
            <a:solidFill>
              <a:srgbClr val="D0DC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54400" y="1933793"/>
            <a:ext cx="2214880" cy="1595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D2B54"/>
                </a:solidFill>
                <a:latin typeface="Calibri"/>
                <a:cs typeface="Calibri"/>
              </a:rPr>
              <a:t>Φραγκοκκλησιάς</a:t>
            </a:r>
            <a:r>
              <a:rPr sz="1600" b="1" spc="-6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D2B54"/>
                </a:solidFill>
                <a:latin typeface="Calibri"/>
                <a:cs typeface="Calibri"/>
              </a:rPr>
              <a:t>–</a:t>
            </a:r>
            <a:r>
              <a:rPr sz="1600" b="1" spc="-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D2B54"/>
                </a:solidFill>
                <a:latin typeface="Calibri"/>
                <a:cs typeface="Calibri"/>
              </a:rPr>
              <a:t>Παραδείσου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r>
              <a:rPr sz="1200" b="1" dirty="0">
                <a:solidFill>
                  <a:srgbClr val="018090"/>
                </a:solidFill>
                <a:latin typeface="Calibri"/>
                <a:cs typeface="Calibri"/>
              </a:rPr>
              <a:t>3</a:t>
            </a:r>
            <a:r>
              <a:rPr sz="1200" b="1" spc="-20" dirty="0">
                <a:solidFill>
                  <a:srgbClr val="01809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18090"/>
                </a:solidFill>
                <a:latin typeface="Calibri"/>
                <a:cs typeface="Calibri"/>
              </a:rPr>
              <a:t>Ζώνες</a:t>
            </a:r>
            <a:r>
              <a:rPr sz="1200" b="1" spc="-15" dirty="0">
                <a:solidFill>
                  <a:srgbClr val="01809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18090"/>
                </a:solidFill>
                <a:latin typeface="Calibri"/>
                <a:cs typeface="Calibri"/>
              </a:rPr>
              <a:t>(Α,</a:t>
            </a:r>
            <a:r>
              <a:rPr sz="1200" b="1" spc="-10" dirty="0">
                <a:solidFill>
                  <a:srgbClr val="01809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18090"/>
                </a:solidFill>
                <a:latin typeface="Calibri"/>
                <a:cs typeface="Calibri"/>
              </a:rPr>
              <a:t>Β,</a:t>
            </a:r>
            <a:r>
              <a:rPr sz="1200" b="1" spc="-15" dirty="0">
                <a:solidFill>
                  <a:srgbClr val="018090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018090"/>
                </a:solidFill>
                <a:latin typeface="Calibri"/>
                <a:cs typeface="Calibri"/>
              </a:rPr>
              <a:t>Γ)</a:t>
            </a:r>
            <a:endParaRPr sz="12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Λ.</a:t>
            </a:r>
            <a:r>
              <a:rPr sz="1200" spc="-2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Κηφισίας</a:t>
            </a:r>
            <a:r>
              <a:rPr sz="1200" spc="-1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&amp;</a:t>
            </a:r>
            <a:r>
              <a:rPr sz="1200" spc="-2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Σωρού</a:t>
            </a:r>
            <a:r>
              <a:rPr sz="1200" spc="-1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–</a:t>
            </a:r>
            <a:r>
              <a:rPr sz="1200" spc="-2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C5A79"/>
                </a:solidFill>
                <a:latin typeface="Calibri"/>
                <a:cs typeface="Calibri"/>
              </a:rPr>
              <a:t>Αμαρουσίου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Χαλανδρίου</a:t>
            </a:r>
            <a:r>
              <a:rPr sz="1200" spc="-3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–</a:t>
            </a:r>
            <a:r>
              <a:rPr sz="1200" spc="-1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C5A79"/>
                </a:solidFill>
                <a:latin typeface="Calibri"/>
                <a:cs typeface="Calibri"/>
              </a:rPr>
              <a:t>Παραδείσου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273529" y="1036075"/>
            <a:ext cx="5453633" cy="3726941"/>
            <a:chOff x="3291840" y="986027"/>
            <a:chExt cx="5453633" cy="3726941"/>
          </a:xfrm>
        </p:grpSpPr>
        <p:sp>
          <p:nvSpPr>
            <p:cNvPr id="22" name="object 22"/>
            <p:cNvSpPr/>
            <p:nvPr/>
          </p:nvSpPr>
          <p:spPr>
            <a:xfrm>
              <a:off x="3291840" y="2944367"/>
              <a:ext cx="2377440" cy="0"/>
            </a:xfrm>
            <a:custGeom>
              <a:avLst/>
              <a:gdLst/>
              <a:ahLst/>
              <a:cxnLst/>
              <a:rect l="l" t="t" r="r" b="b"/>
              <a:pathLst>
                <a:path w="2377440">
                  <a:moveTo>
                    <a:pt x="0" y="0"/>
                  </a:moveTo>
                  <a:lnTo>
                    <a:pt x="2377440" y="0"/>
                  </a:lnTo>
                </a:path>
              </a:pathLst>
            </a:custGeom>
            <a:ln w="635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2932" y="986027"/>
              <a:ext cx="2812541" cy="372694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013322" y="1473830"/>
              <a:ext cx="2651760" cy="2043438"/>
            </a:xfrm>
            <a:custGeom>
              <a:avLst/>
              <a:gdLst/>
              <a:ahLst/>
              <a:cxnLst/>
              <a:rect l="l" t="t" r="r" b="b"/>
              <a:pathLst>
                <a:path w="2651759" h="3108960">
                  <a:moveTo>
                    <a:pt x="0" y="3108960"/>
                  </a:moveTo>
                  <a:lnTo>
                    <a:pt x="2651760" y="3108960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3108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6035040" y="1051559"/>
              <a:ext cx="2651760" cy="3566160"/>
            </a:xfrm>
            <a:custGeom>
              <a:avLst/>
              <a:gdLst/>
              <a:ahLst/>
              <a:cxnLst/>
              <a:rect l="l" t="t" r="r" b="b"/>
              <a:pathLst>
                <a:path w="2651759" h="3566160">
                  <a:moveTo>
                    <a:pt x="0" y="3566160"/>
                  </a:moveTo>
                  <a:lnTo>
                    <a:pt x="2651760" y="3566160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3566160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035040" y="1051560"/>
            <a:ext cx="2651760" cy="457200"/>
          </a:xfrm>
          <a:prstGeom prst="rect">
            <a:avLst/>
          </a:prstGeom>
          <a:solidFill>
            <a:srgbClr val="E6A817"/>
          </a:solidFill>
          <a:ln w="12700">
            <a:solidFill>
              <a:srgbClr val="E6A817"/>
            </a:solidFill>
          </a:ln>
        </p:spPr>
        <p:txBody>
          <a:bodyPr vert="horz" wrap="square" lIns="0" tIns="11874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35"/>
              </a:spcBef>
            </a:pPr>
            <a:r>
              <a:rPr sz="1300" b="1" spc="-10" dirty="0">
                <a:solidFill>
                  <a:srgbClr val="FFFFFF"/>
                </a:solidFill>
                <a:latin typeface="Calibri"/>
                <a:cs typeface="Calibri"/>
              </a:rPr>
              <a:t>ΠΕΡΙΟΧΗ</a:t>
            </a:r>
            <a:r>
              <a:rPr sz="13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126479" y="2212848"/>
            <a:ext cx="2377440" cy="0"/>
          </a:xfrm>
          <a:custGeom>
            <a:avLst/>
            <a:gdLst/>
            <a:ahLst/>
            <a:cxnLst/>
            <a:rect l="l" t="t" r="r" b="b"/>
            <a:pathLst>
              <a:path w="2377440">
                <a:moveTo>
                  <a:pt x="0" y="0"/>
                </a:moveTo>
                <a:lnTo>
                  <a:pt x="2377440" y="0"/>
                </a:lnTo>
              </a:path>
            </a:pathLst>
          </a:custGeom>
          <a:ln w="6350">
            <a:solidFill>
              <a:srgbClr val="D0DC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307729" y="1963730"/>
            <a:ext cx="2580640" cy="13619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D2B54"/>
                </a:solidFill>
                <a:latin typeface="Calibri"/>
                <a:cs typeface="Calibri"/>
              </a:rPr>
              <a:t>Ολυμπιακού</a:t>
            </a:r>
            <a:r>
              <a:rPr sz="1600" b="1" spc="-5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D2B54"/>
                </a:solidFill>
                <a:latin typeface="Calibri"/>
                <a:cs typeface="Calibri"/>
              </a:rPr>
              <a:t>Σταδίου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r>
              <a:rPr sz="1200" b="1" dirty="0">
                <a:solidFill>
                  <a:srgbClr val="E6A817"/>
                </a:solidFill>
                <a:latin typeface="Calibri"/>
                <a:cs typeface="Calibri"/>
              </a:rPr>
              <a:t>4</a:t>
            </a:r>
            <a:r>
              <a:rPr sz="1200" b="1" spc="-20" dirty="0">
                <a:solidFill>
                  <a:srgbClr val="E6A81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6A817"/>
                </a:solidFill>
                <a:latin typeface="Calibri"/>
                <a:cs typeface="Calibri"/>
              </a:rPr>
              <a:t>Ζώνες</a:t>
            </a:r>
            <a:r>
              <a:rPr sz="1200" b="1" spc="-15" dirty="0">
                <a:solidFill>
                  <a:srgbClr val="E6A81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6A817"/>
                </a:solidFill>
                <a:latin typeface="Calibri"/>
                <a:cs typeface="Calibri"/>
              </a:rPr>
              <a:t>(Α,</a:t>
            </a:r>
            <a:r>
              <a:rPr sz="1200" b="1" spc="-10" dirty="0">
                <a:solidFill>
                  <a:srgbClr val="E6A81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6A817"/>
                </a:solidFill>
                <a:latin typeface="Calibri"/>
                <a:cs typeface="Calibri"/>
              </a:rPr>
              <a:t>Β,</a:t>
            </a:r>
            <a:r>
              <a:rPr sz="1200" b="1" spc="-10" dirty="0">
                <a:solidFill>
                  <a:srgbClr val="E6A817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6A817"/>
                </a:solidFill>
                <a:latin typeface="Calibri"/>
                <a:cs typeface="Calibri"/>
              </a:rPr>
              <a:t>Γ,</a:t>
            </a:r>
            <a:r>
              <a:rPr sz="1200" b="1" spc="-10" dirty="0">
                <a:solidFill>
                  <a:srgbClr val="E6A817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E6A817"/>
                </a:solidFill>
                <a:latin typeface="Calibri"/>
                <a:cs typeface="Calibri"/>
              </a:rPr>
              <a:t>Δ)</a:t>
            </a:r>
            <a:endParaRPr sz="12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l-GR"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 dirty="0">
              <a:latin typeface="Calibri"/>
              <a:cs typeface="Calibri"/>
            </a:endParaRPr>
          </a:p>
          <a:p>
            <a:pPr algn="l">
              <a:lnSpc>
                <a:spcPct val="100000"/>
              </a:lnSpc>
            </a:pP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Αττική</a:t>
            </a:r>
            <a:r>
              <a:rPr sz="1200" spc="-4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Οδός</a:t>
            </a:r>
            <a:r>
              <a:rPr sz="1200" spc="-3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&amp;</a:t>
            </a:r>
            <a:r>
              <a:rPr sz="1200" spc="-2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Λ.</a:t>
            </a:r>
            <a:r>
              <a:rPr sz="1200" spc="-1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 err="1">
                <a:solidFill>
                  <a:srgbClr val="3C5A79"/>
                </a:solidFill>
                <a:latin typeface="Calibri"/>
                <a:cs typeface="Calibri"/>
              </a:rPr>
              <a:t>Κηφισί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ας</a:t>
            </a:r>
            <a:r>
              <a:rPr sz="1200" spc="-1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–</a:t>
            </a:r>
            <a:endParaRPr lang="el-GR" sz="1200" dirty="0">
              <a:solidFill>
                <a:srgbClr val="3C5A79"/>
              </a:solidFill>
              <a:latin typeface="Calibri"/>
              <a:cs typeface="Calibri"/>
            </a:endParaRPr>
          </a:p>
          <a:p>
            <a:pPr algn="l">
              <a:lnSpc>
                <a:spcPct val="100000"/>
              </a:lnSpc>
            </a:pPr>
            <a:r>
              <a:rPr sz="1200" spc="-1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Λ.</a:t>
            </a:r>
            <a:r>
              <a:rPr sz="1200" spc="-2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Σπ</a:t>
            </a:r>
            <a:r>
              <a:rPr sz="1200" dirty="0" err="1">
                <a:solidFill>
                  <a:srgbClr val="3C5A79"/>
                </a:solidFill>
                <a:latin typeface="Calibri"/>
                <a:cs typeface="Calibri"/>
              </a:rPr>
              <a:t>ύρου</a:t>
            </a:r>
            <a:r>
              <a:rPr sz="1200" spc="-20" dirty="0">
                <a:solidFill>
                  <a:srgbClr val="3C5A79"/>
                </a:solidFill>
                <a:latin typeface="Calibri"/>
                <a:cs typeface="Calibri"/>
              </a:rPr>
              <a:t> Λούη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–</a:t>
            </a:r>
            <a:r>
              <a:rPr sz="1200" spc="-1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C5A79"/>
                </a:solidFill>
                <a:latin typeface="Calibri"/>
                <a:cs typeface="Calibri"/>
              </a:rPr>
              <a:t>Λ.</a:t>
            </a:r>
            <a:r>
              <a:rPr sz="1200" spc="-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C5A79"/>
                </a:solidFill>
                <a:latin typeface="Calibri"/>
                <a:cs typeface="Calibri"/>
              </a:rPr>
              <a:t>Καποδιστρίου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126479" y="2944367"/>
            <a:ext cx="2377440" cy="0"/>
          </a:xfrm>
          <a:custGeom>
            <a:avLst/>
            <a:gdLst/>
            <a:ahLst/>
            <a:cxnLst/>
            <a:rect l="l" t="t" r="r" b="b"/>
            <a:pathLst>
              <a:path w="2377440">
                <a:moveTo>
                  <a:pt x="0" y="0"/>
                </a:moveTo>
                <a:lnTo>
                  <a:pt x="2377440" y="0"/>
                </a:lnTo>
              </a:path>
            </a:pathLst>
          </a:custGeom>
          <a:ln w="6350">
            <a:solidFill>
              <a:srgbClr val="D0DC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73152"/>
            <a:ext cx="2377440" cy="201295"/>
          </a:xfrm>
          <a:prstGeom prst="rect">
            <a:avLst/>
          </a:prstGeom>
          <a:solidFill>
            <a:srgbClr val="3A88C8"/>
          </a:solidFill>
          <a:ln w="12700">
            <a:solidFill>
              <a:srgbClr val="3A88C8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481965">
              <a:lnSpc>
                <a:spcPct val="100000"/>
              </a:lnSpc>
              <a:spcBef>
                <a:spcPts val="19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r>
              <a:rPr sz="900" b="1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ΥΦΙΣΤΑΜΕΝΗ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ΚΑΤΑΣΤΑΣΗ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60201" y="288671"/>
            <a:ext cx="7995920" cy="7142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/>
              <a:t>Απογραφικές</a:t>
            </a:r>
            <a:r>
              <a:rPr sz="2600" spc="-85" dirty="0"/>
              <a:t> </a:t>
            </a:r>
            <a:r>
              <a:rPr sz="2600" dirty="0"/>
              <a:t>Εργασίες</a:t>
            </a:r>
            <a:r>
              <a:rPr sz="2600" spc="-60" dirty="0"/>
              <a:t> </a:t>
            </a:r>
            <a:r>
              <a:rPr sz="2600" dirty="0"/>
              <a:t>&amp;</a:t>
            </a:r>
            <a:r>
              <a:rPr sz="2600" spc="-55" dirty="0"/>
              <a:t> </a:t>
            </a:r>
            <a:r>
              <a:rPr sz="2600" spc="-10" dirty="0"/>
              <a:t>Μετρήσεις</a:t>
            </a:r>
            <a:endParaRPr sz="2600" dirty="0"/>
          </a:p>
        </p:txBody>
      </p:sp>
      <p:sp>
        <p:nvSpPr>
          <p:cNvPr id="4" name="object 4"/>
          <p:cNvSpPr/>
          <p:nvPr/>
        </p:nvSpPr>
        <p:spPr>
          <a:xfrm>
            <a:off x="457200" y="960119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0160">
            <a:solidFill>
              <a:srgbClr val="D0DC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59409" y="1072641"/>
            <a:ext cx="86360" cy="3304540"/>
            <a:chOff x="359409" y="1072641"/>
            <a:chExt cx="86360" cy="3304540"/>
          </a:xfrm>
        </p:grpSpPr>
        <p:sp>
          <p:nvSpPr>
            <p:cNvPr id="6" name="object 6"/>
            <p:cNvSpPr/>
            <p:nvPr/>
          </p:nvSpPr>
          <p:spPr>
            <a:xfrm>
              <a:off x="365759" y="1078991"/>
              <a:ext cx="73660" cy="3291840"/>
            </a:xfrm>
            <a:custGeom>
              <a:avLst/>
              <a:gdLst/>
              <a:ahLst/>
              <a:cxnLst/>
              <a:rect l="l" t="t" r="r" b="b"/>
              <a:pathLst>
                <a:path w="73659" h="3291840">
                  <a:moveTo>
                    <a:pt x="73152" y="0"/>
                  </a:moveTo>
                  <a:lnTo>
                    <a:pt x="0" y="0"/>
                  </a:lnTo>
                  <a:lnTo>
                    <a:pt x="0" y="3291839"/>
                  </a:lnTo>
                  <a:lnTo>
                    <a:pt x="73152" y="3291839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156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5759" y="1078991"/>
              <a:ext cx="73660" cy="3291840"/>
            </a:xfrm>
            <a:custGeom>
              <a:avLst/>
              <a:gdLst/>
              <a:ahLst/>
              <a:cxnLst/>
              <a:rect l="l" t="t" r="r" b="b"/>
              <a:pathLst>
                <a:path w="73659" h="3291840">
                  <a:moveTo>
                    <a:pt x="0" y="3291839"/>
                  </a:moveTo>
                  <a:lnTo>
                    <a:pt x="73152" y="3291839"/>
                  </a:lnTo>
                  <a:lnTo>
                    <a:pt x="73152" y="0"/>
                  </a:lnTo>
                  <a:lnTo>
                    <a:pt x="0" y="0"/>
                  </a:lnTo>
                  <a:lnTo>
                    <a:pt x="0" y="3291839"/>
                  </a:lnTo>
                  <a:close/>
                </a:path>
              </a:pathLst>
            </a:custGeom>
            <a:ln w="12700">
              <a:solidFill>
                <a:srgbClr val="156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27380" y="1112265"/>
            <a:ext cx="1517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D2B54"/>
                </a:solidFill>
                <a:latin typeface="Calibri"/>
                <a:cs typeface="Calibri"/>
              </a:rPr>
              <a:t>Απογραφή</a:t>
            </a:r>
            <a:r>
              <a:rPr sz="1200" b="1" spc="-6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D2B54"/>
                </a:solidFill>
                <a:latin typeface="Calibri"/>
                <a:cs typeface="Calibri"/>
              </a:rPr>
              <a:t>Προσφοράς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1543" y="1711553"/>
            <a:ext cx="95250" cy="46164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•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•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1543" y="2366518"/>
            <a:ext cx="952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•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1543" y="1375663"/>
            <a:ext cx="3682365" cy="1352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1447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Απογραφή</a:t>
            </a:r>
            <a:r>
              <a:rPr sz="11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ρυθμίσεων</a:t>
            </a: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κυκλοφορίας</a:t>
            </a:r>
            <a:r>
              <a:rPr sz="11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&amp;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στάθμευσης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1A2940"/>
                </a:solidFill>
                <a:latin typeface="Calibri"/>
                <a:cs typeface="Calibri"/>
              </a:rPr>
              <a:t>ανά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πλευρά</a:t>
            </a:r>
            <a:r>
              <a:rPr sz="1100" spc="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οικοδομικού τετραγώνου</a:t>
            </a:r>
            <a:endParaRPr sz="1100">
              <a:latin typeface="Calibri"/>
              <a:cs typeface="Calibri"/>
            </a:endParaRPr>
          </a:p>
          <a:p>
            <a:pPr marL="354965" marR="5080">
              <a:lnSpc>
                <a:spcPct val="130000"/>
              </a:lnSpc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Εκτίμηση</a:t>
            </a:r>
            <a:r>
              <a:rPr sz="1100" spc="-4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προσφοράς</a:t>
            </a: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νόμιμων</a:t>
            </a: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θέσεων</a:t>
            </a:r>
            <a:r>
              <a:rPr sz="11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παρά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το</a:t>
            </a:r>
            <a:r>
              <a:rPr sz="11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κράσπεδο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Εφαρμογή</a:t>
            </a:r>
            <a:r>
              <a:rPr sz="1100" spc="-6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διατάξεων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ΚΟΚ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(αποστάσεις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από</a:t>
            </a:r>
            <a:r>
              <a:rPr sz="11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STOP,</a:t>
            </a:r>
            <a:endParaRPr sz="11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σηματοδότες,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εισόδους</a:t>
            </a:r>
            <a:r>
              <a:rPr sz="1100" spc="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κ.λπ.)</a:t>
            </a:r>
            <a:endParaRPr sz="1100">
              <a:latin typeface="Calibri"/>
              <a:cs typeface="Calibri"/>
            </a:endParaRPr>
          </a:p>
          <a:p>
            <a:pPr marL="354965" marR="19685">
              <a:lnSpc>
                <a:spcPct val="100000"/>
              </a:lnSpc>
              <a:spcBef>
                <a:spcPts val="409"/>
              </a:spcBef>
            </a:pP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Χαρτογράφηση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υφιστάμενων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κυκλοφοριακών</a:t>
            </a:r>
            <a:r>
              <a:rPr sz="11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ρυθμίσεων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(μονόδρομοι,</a:t>
            </a: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πεζόδρομοι)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565650" y="1072641"/>
            <a:ext cx="86360" cy="3304540"/>
            <a:chOff x="4565650" y="1072641"/>
            <a:chExt cx="86360" cy="3304540"/>
          </a:xfrm>
        </p:grpSpPr>
        <p:sp>
          <p:nvSpPr>
            <p:cNvPr id="13" name="object 13"/>
            <p:cNvSpPr/>
            <p:nvPr/>
          </p:nvSpPr>
          <p:spPr>
            <a:xfrm>
              <a:off x="4572000" y="1078991"/>
              <a:ext cx="73660" cy="3291840"/>
            </a:xfrm>
            <a:custGeom>
              <a:avLst/>
              <a:gdLst/>
              <a:ahLst/>
              <a:cxnLst/>
              <a:rect l="l" t="t" r="r" b="b"/>
              <a:pathLst>
                <a:path w="73660" h="3291840">
                  <a:moveTo>
                    <a:pt x="73151" y="0"/>
                  </a:moveTo>
                  <a:lnTo>
                    <a:pt x="0" y="0"/>
                  </a:lnTo>
                  <a:lnTo>
                    <a:pt x="0" y="3291839"/>
                  </a:lnTo>
                  <a:lnTo>
                    <a:pt x="73151" y="3291839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018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72000" y="1078991"/>
              <a:ext cx="73660" cy="3291840"/>
            </a:xfrm>
            <a:custGeom>
              <a:avLst/>
              <a:gdLst/>
              <a:ahLst/>
              <a:cxnLst/>
              <a:rect l="l" t="t" r="r" b="b"/>
              <a:pathLst>
                <a:path w="73660" h="3291840">
                  <a:moveTo>
                    <a:pt x="0" y="3291839"/>
                  </a:moveTo>
                  <a:lnTo>
                    <a:pt x="73151" y="3291839"/>
                  </a:lnTo>
                  <a:lnTo>
                    <a:pt x="73151" y="0"/>
                  </a:lnTo>
                  <a:lnTo>
                    <a:pt x="0" y="0"/>
                  </a:lnTo>
                  <a:lnTo>
                    <a:pt x="0" y="3291839"/>
                  </a:lnTo>
                  <a:close/>
                </a:path>
              </a:pathLst>
            </a:custGeom>
            <a:ln w="12700">
              <a:solidFill>
                <a:srgbClr val="018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834509" y="1112265"/>
            <a:ext cx="1265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D2B54"/>
                </a:solidFill>
                <a:latin typeface="Calibri"/>
                <a:cs typeface="Calibri"/>
              </a:rPr>
              <a:t>Μετρήσεις</a:t>
            </a:r>
            <a:r>
              <a:rPr sz="1200" b="1" spc="-5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D2B54"/>
                </a:solidFill>
                <a:latin typeface="Calibri"/>
                <a:cs typeface="Calibri"/>
              </a:rPr>
              <a:t>Ζήτησης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68341" y="1761236"/>
            <a:ext cx="9525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•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68341" y="1375663"/>
            <a:ext cx="3949700" cy="5854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5052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Μετρήσεις</a:t>
            </a: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 err="1">
                <a:solidFill>
                  <a:srgbClr val="1A2940"/>
                </a:solidFill>
                <a:latin typeface="Calibri"/>
                <a:cs typeface="Calibri"/>
              </a:rPr>
              <a:t>συσσώρευσης</a:t>
            </a:r>
            <a:r>
              <a:rPr sz="11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endParaRPr lang="el-GR" sz="1100" spc="-30" dirty="0">
              <a:solidFill>
                <a:srgbClr val="1A2940"/>
              </a:solidFill>
              <a:latin typeface="Calibri"/>
              <a:cs typeface="Calibri"/>
            </a:endParaRPr>
          </a:p>
          <a:p>
            <a:pPr marL="355600" marR="35052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1100" spc="-10" dirty="0" err="1">
                <a:solidFill>
                  <a:srgbClr val="1A2940"/>
                </a:solidFill>
                <a:latin typeface="Calibri"/>
                <a:cs typeface="Calibri"/>
              </a:rPr>
              <a:t>Μετ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αμεσονύχτιες</a:t>
            </a:r>
            <a:r>
              <a:rPr sz="1100" spc="-5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μετρήσεις</a:t>
            </a:r>
            <a:endParaRPr sz="1100" dirty="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395"/>
              </a:spcBef>
            </a:pP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Μετρήσεις</a:t>
            </a:r>
            <a:r>
              <a:rPr sz="11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1A2940"/>
                </a:solidFill>
                <a:latin typeface="Calibri"/>
                <a:cs typeface="Calibri"/>
              </a:rPr>
              <a:t>χαρακτηριστικών</a:t>
            </a:r>
            <a:r>
              <a:rPr sz="1100" spc="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100" spc="-10" dirty="0" err="1">
                <a:solidFill>
                  <a:srgbClr val="1A2940"/>
                </a:solidFill>
                <a:latin typeface="Calibri"/>
                <a:cs typeface="Calibri"/>
              </a:rPr>
              <a:t>στάθμευσης</a:t>
            </a:r>
            <a:r>
              <a:rPr sz="110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endParaRPr lang="el-GR" sz="1100" dirty="0">
              <a:solidFill>
                <a:srgbClr val="1A2940"/>
              </a:solidFill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1807" y="4538174"/>
            <a:ext cx="8412480" cy="304571"/>
          </a:xfrm>
          <a:prstGeom prst="rect">
            <a:avLst/>
          </a:prstGeom>
          <a:solidFill>
            <a:srgbClr val="0D2B54"/>
          </a:solidFill>
          <a:ln w="12700">
            <a:solidFill>
              <a:srgbClr val="0D2B54"/>
            </a:solidFill>
          </a:ln>
        </p:spPr>
        <p:txBody>
          <a:bodyPr vert="horz" wrap="square" lIns="0" tIns="141605" rIns="0" bIns="0" rtlCol="0">
            <a:spAutoFit/>
          </a:bodyPr>
          <a:lstStyle/>
          <a:p>
            <a:pPr marL="890269" algn="ctr">
              <a:lnSpc>
                <a:spcPct val="100000"/>
              </a:lnSpc>
              <a:spcBef>
                <a:spcPts val="1115"/>
              </a:spcBef>
            </a:pP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Σύνολο</a:t>
            </a:r>
            <a:r>
              <a:rPr sz="10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Απογραφής:</a:t>
            </a:r>
            <a:r>
              <a:rPr sz="105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1.110</a:t>
            </a:r>
            <a:r>
              <a:rPr sz="10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πλευρές</a:t>
            </a:r>
            <a:r>
              <a:rPr sz="10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Ο.Τ.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|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199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 err="1">
                <a:solidFill>
                  <a:srgbClr val="FFFFFF"/>
                </a:solidFill>
                <a:latin typeface="Calibri"/>
                <a:cs typeface="Calibri"/>
              </a:rPr>
              <a:t>οδοί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|</a:t>
            </a:r>
            <a:endParaRPr sz="10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850" y="66802"/>
            <a:ext cx="2390140" cy="21399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488315">
              <a:lnSpc>
                <a:spcPct val="100000"/>
              </a:lnSpc>
              <a:spcBef>
                <a:spcPts val="24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r>
              <a:rPr sz="900" b="1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ΥΦΙΣΤΑΜΕΝΗ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ΚΑΤΑΣΤΑΣΗ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57200" y="309661"/>
            <a:ext cx="7995920" cy="7142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10" dirty="0"/>
              <a:t>Αποτελέσματα</a:t>
            </a:r>
            <a:r>
              <a:rPr sz="2600" spc="-45" dirty="0"/>
              <a:t> </a:t>
            </a:r>
            <a:r>
              <a:rPr sz="2600" dirty="0"/>
              <a:t>Μετρήσεων</a:t>
            </a:r>
            <a:r>
              <a:rPr sz="2600" spc="-35" dirty="0"/>
              <a:t> </a:t>
            </a:r>
            <a:r>
              <a:rPr sz="2600" dirty="0"/>
              <a:t>–</a:t>
            </a:r>
            <a:r>
              <a:rPr sz="2600" spc="-20" dirty="0"/>
              <a:t> </a:t>
            </a:r>
            <a:r>
              <a:rPr sz="2600" dirty="0"/>
              <a:t>Κύρια</a:t>
            </a:r>
            <a:r>
              <a:rPr sz="2600" spc="-10" dirty="0"/>
              <a:t> Ευρήματα</a:t>
            </a:r>
            <a:endParaRPr sz="2600" dirty="0"/>
          </a:p>
        </p:txBody>
      </p:sp>
      <p:grpSp>
        <p:nvGrpSpPr>
          <p:cNvPr id="4" name="object 4"/>
          <p:cNvGrpSpPr/>
          <p:nvPr/>
        </p:nvGrpSpPr>
        <p:grpSpPr>
          <a:xfrm>
            <a:off x="237743" y="955039"/>
            <a:ext cx="8454390" cy="1269365"/>
            <a:chOff x="237743" y="955039"/>
            <a:chExt cx="8454390" cy="1269365"/>
          </a:xfrm>
        </p:grpSpPr>
        <p:sp>
          <p:nvSpPr>
            <p:cNvPr id="5" name="object 5"/>
            <p:cNvSpPr/>
            <p:nvPr/>
          </p:nvSpPr>
          <p:spPr>
            <a:xfrm>
              <a:off x="457200" y="960119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016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743" y="1005865"/>
              <a:ext cx="2132838" cy="12184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097279"/>
              <a:ext cx="1920239" cy="1005840"/>
            </a:xfrm>
            <a:custGeom>
              <a:avLst/>
              <a:gdLst/>
              <a:ahLst/>
              <a:cxnLst/>
              <a:rect l="l" t="t" r="r" b="b"/>
              <a:pathLst>
                <a:path w="1920239" h="1005839">
                  <a:moveTo>
                    <a:pt x="0" y="1005840"/>
                  </a:moveTo>
                  <a:lnTo>
                    <a:pt x="1920239" y="1005840"/>
                  </a:lnTo>
                  <a:lnTo>
                    <a:pt x="1920239" y="0"/>
                  </a:lnTo>
                  <a:lnTo>
                    <a:pt x="0" y="0"/>
                  </a:lnTo>
                  <a:lnTo>
                    <a:pt x="0" y="1005840"/>
                  </a:lnTo>
                  <a:close/>
                </a:path>
              </a:pathLst>
            </a:custGeom>
            <a:ln w="12700">
              <a:solidFill>
                <a:srgbClr val="156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59409" y="1090930"/>
            <a:ext cx="1932939" cy="1018540"/>
          </a:xfrm>
          <a:prstGeom prst="rect">
            <a:avLst/>
          </a:prstGeom>
          <a:solidFill>
            <a:srgbClr val="1564A7"/>
          </a:solidFill>
        </p:spPr>
        <p:txBody>
          <a:bodyPr vert="horz" wrap="square" lIns="0" tIns="1555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25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1.298</a:t>
            </a:r>
            <a:endParaRPr sz="2800" dirty="0">
              <a:latin typeface="Calibri"/>
              <a:cs typeface="Calibri"/>
            </a:endParaRPr>
          </a:p>
          <a:p>
            <a:pPr marL="565785" marR="561340" algn="ctr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Νόμιμες</a:t>
            </a:r>
            <a:r>
              <a:rPr sz="1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θέσεις 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Περιοχή</a:t>
            </a:r>
            <a:r>
              <a:rPr sz="1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95144" y="1005865"/>
            <a:ext cx="2132965" cy="1218565"/>
            <a:chOff x="2295144" y="1005865"/>
            <a:chExt cx="2132965" cy="121856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95144" y="1005865"/>
              <a:ext cx="2132837" cy="12184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423160" y="1097280"/>
              <a:ext cx="1920239" cy="1005840"/>
            </a:xfrm>
            <a:custGeom>
              <a:avLst/>
              <a:gdLst/>
              <a:ahLst/>
              <a:cxnLst/>
              <a:rect l="l" t="t" r="r" b="b"/>
              <a:pathLst>
                <a:path w="1920239" h="1005839">
                  <a:moveTo>
                    <a:pt x="0" y="1005840"/>
                  </a:moveTo>
                  <a:lnTo>
                    <a:pt x="1920239" y="1005840"/>
                  </a:lnTo>
                  <a:lnTo>
                    <a:pt x="1920239" y="0"/>
                  </a:lnTo>
                  <a:lnTo>
                    <a:pt x="0" y="0"/>
                  </a:lnTo>
                  <a:lnTo>
                    <a:pt x="0" y="1005840"/>
                  </a:lnTo>
                  <a:close/>
                </a:path>
              </a:pathLst>
            </a:custGeom>
            <a:ln w="12700">
              <a:solidFill>
                <a:srgbClr val="018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422051" y="1084579"/>
            <a:ext cx="1932939" cy="1018540"/>
          </a:xfrm>
          <a:prstGeom prst="rect">
            <a:avLst/>
          </a:prstGeom>
          <a:solidFill>
            <a:srgbClr val="018090"/>
          </a:solidFill>
        </p:spPr>
        <p:txBody>
          <a:bodyPr vert="horz" wrap="square" lIns="0" tIns="1555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25"/>
              </a:spcBef>
            </a:pP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911</a:t>
            </a:r>
            <a:endParaRPr sz="2800" dirty="0">
              <a:latin typeface="Calibri"/>
              <a:cs typeface="Calibri"/>
            </a:endParaRPr>
          </a:p>
          <a:p>
            <a:pPr marL="566420" marR="560705" algn="ctr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Νόμιμες</a:t>
            </a:r>
            <a:r>
              <a:rPr sz="1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θέσεις 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Περιοχή</a:t>
            </a:r>
            <a:r>
              <a:rPr sz="1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52544" y="1052772"/>
            <a:ext cx="2132965" cy="1153463"/>
            <a:chOff x="4352544" y="1005865"/>
            <a:chExt cx="2132965" cy="121856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2544" y="1005865"/>
              <a:ext cx="2132838" cy="121841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80560" y="1097280"/>
              <a:ext cx="1920239" cy="1005840"/>
            </a:xfrm>
            <a:custGeom>
              <a:avLst/>
              <a:gdLst/>
              <a:ahLst/>
              <a:cxnLst/>
              <a:rect l="l" t="t" r="r" b="b"/>
              <a:pathLst>
                <a:path w="1920239" h="1005839">
                  <a:moveTo>
                    <a:pt x="0" y="1005840"/>
                  </a:moveTo>
                  <a:lnTo>
                    <a:pt x="1920239" y="1005840"/>
                  </a:lnTo>
                  <a:lnTo>
                    <a:pt x="1920239" y="0"/>
                  </a:lnTo>
                  <a:lnTo>
                    <a:pt x="0" y="0"/>
                  </a:lnTo>
                  <a:lnTo>
                    <a:pt x="0" y="1005840"/>
                  </a:lnTo>
                  <a:close/>
                </a:path>
              </a:pathLst>
            </a:custGeom>
            <a:ln w="12700">
              <a:solidFill>
                <a:srgbClr val="E6A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479451" y="1084578"/>
            <a:ext cx="1921347" cy="1018541"/>
          </a:xfrm>
          <a:prstGeom prst="rect">
            <a:avLst/>
          </a:prstGeom>
          <a:solidFill>
            <a:srgbClr val="E6A817"/>
          </a:solidFill>
        </p:spPr>
        <p:txBody>
          <a:bodyPr vert="horz" wrap="square" lIns="0" tIns="15557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1225"/>
              </a:spcBef>
            </a:pPr>
            <a:r>
              <a:rPr sz="2800" b="1" spc="-10" dirty="0">
                <a:solidFill>
                  <a:srgbClr val="0D2B54"/>
                </a:solidFill>
                <a:latin typeface="Calibri"/>
                <a:cs typeface="Calibri"/>
              </a:rPr>
              <a:t>1.7</a:t>
            </a:r>
            <a:r>
              <a:rPr lang="en-GB" sz="2800" b="1" spc="-10" dirty="0">
                <a:solidFill>
                  <a:srgbClr val="0D2B54"/>
                </a:solidFill>
                <a:latin typeface="Calibri"/>
                <a:cs typeface="Calibri"/>
              </a:rPr>
              <a:t>66</a:t>
            </a:r>
            <a:endParaRPr sz="2800" dirty="0">
              <a:latin typeface="Calibri"/>
              <a:cs typeface="Calibri"/>
            </a:endParaRPr>
          </a:p>
          <a:p>
            <a:pPr marL="566420" marR="560705" algn="ctr">
              <a:lnSpc>
                <a:spcPct val="100000"/>
              </a:lnSpc>
            </a:pPr>
            <a:r>
              <a:rPr sz="1000" dirty="0">
                <a:solidFill>
                  <a:srgbClr val="0D2B54"/>
                </a:solidFill>
                <a:latin typeface="Calibri"/>
                <a:cs typeface="Calibri"/>
              </a:rPr>
              <a:t>Νόμιμες</a:t>
            </a:r>
            <a:r>
              <a:rPr sz="1000" spc="-4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D2B54"/>
                </a:solidFill>
                <a:latin typeface="Calibri"/>
                <a:cs typeface="Calibri"/>
              </a:rPr>
              <a:t>θέσεις </a:t>
            </a:r>
            <a:r>
              <a:rPr sz="1000" dirty="0">
                <a:solidFill>
                  <a:srgbClr val="0D2B54"/>
                </a:solidFill>
                <a:latin typeface="Calibri"/>
                <a:cs typeface="Calibri"/>
              </a:rPr>
              <a:t>Περιοχή</a:t>
            </a:r>
            <a:r>
              <a:rPr sz="1000" spc="-4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000" spc="-50" dirty="0">
                <a:solidFill>
                  <a:srgbClr val="0D2B54"/>
                </a:solidFill>
                <a:latin typeface="Calibri"/>
                <a:cs typeface="Calibri"/>
              </a:rPr>
              <a:t>3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409944" y="1005865"/>
            <a:ext cx="2270125" cy="1218565"/>
            <a:chOff x="6409944" y="1005865"/>
            <a:chExt cx="2270125" cy="1218565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9944" y="1005865"/>
              <a:ext cx="2269998" cy="12184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537960" y="1097280"/>
              <a:ext cx="2057400" cy="1005840"/>
            </a:xfrm>
            <a:custGeom>
              <a:avLst/>
              <a:gdLst/>
              <a:ahLst/>
              <a:cxnLst/>
              <a:rect l="l" t="t" r="r" b="b"/>
              <a:pathLst>
                <a:path w="2057400" h="1005839">
                  <a:moveTo>
                    <a:pt x="0" y="1005840"/>
                  </a:moveTo>
                  <a:lnTo>
                    <a:pt x="2057400" y="100584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005840"/>
                  </a:lnTo>
                  <a:close/>
                </a:path>
              </a:pathLst>
            </a:custGeom>
            <a:ln w="12700">
              <a:solidFill>
                <a:srgbClr val="0D2B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531609" y="1090930"/>
            <a:ext cx="2070100" cy="1018540"/>
          </a:xfrm>
          <a:prstGeom prst="rect">
            <a:avLst/>
          </a:prstGeom>
          <a:solidFill>
            <a:srgbClr val="0D2B54"/>
          </a:solidFill>
        </p:spPr>
        <p:txBody>
          <a:bodyPr vert="horz" wrap="square" lIns="0" tIns="155575" rIns="0" bIns="0" rtlCol="0">
            <a:noAutofit/>
          </a:bodyPr>
          <a:lstStyle/>
          <a:p>
            <a:pPr marL="629285">
              <a:lnSpc>
                <a:spcPct val="100000"/>
              </a:lnSpc>
              <a:spcBef>
                <a:spcPts val="1225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3.9</a:t>
            </a:r>
            <a:r>
              <a:rPr lang="en-GB" sz="2800" b="1" spc="-10" dirty="0">
                <a:solidFill>
                  <a:srgbClr val="FFFFFF"/>
                </a:solidFill>
                <a:latin typeface="Calibri"/>
                <a:cs typeface="Calibri"/>
              </a:rPr>
              <a:t>75</a:t>
            </a:r>
            <a:endParaRPr sz="2800" dirty="0">
              <a:latin typeface="Calibri"/>
              <a:cs typeface="Calibri"/>
            </a:endParaRPr>
          </a:p>
          <a:p>
            <a:pPr marL="614045" marR="604520" indent="20955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Σύνολο</a:t>
            </a:r>
            <a:r>
              <a:rPr sz="1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θέσεων 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ΣΕΣ</a:t>
            </a: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(3</a:t>
            </a:r>
            <a:r>
              <a:rPr sz="1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Περιοχές)</a:t>
            </a:r>
            <a:endParaRPr sz="1000" dirty="0">
              <a:latin typeface="Calibri"/>
              <a:cs typeface="Calibri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658226"/>
              </p:ext>
            </p:extLst>
          </p:nvPr>
        </p:nvGraphicFramePr>
        <p:xfrm>
          <a:off x="408477" y="2270023"/>
          <a:ext cx="8385175" cy="2663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5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9390">
                <a:tc>
                  <a:txBody>
                    <a:bodyPr/>
                    <a:lstStyle/>
                    <a:p>
                      <a:pPr marL="246379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Παράνομη</a:t>
                      </a:r>
                      <a:r>
                        <a:rPr sz="105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στάθμευση</a:t>
                      </a:r>
                      <a:r>
                        <a:rPr sz="1050" spc="-3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~25%:</a:t>
                      </a:r>
                      <a:r>
                        <a:rPr sz="105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Σε</a:t>
                      </a:r>
                      <a:r>
                        <a:rPr sz="1050" spc="-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όλες</a:t>
                      </a:r>
                      <a:r>
                        <a:rPr sz="1050" spc="-3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τις</a:t>
                      </a:r>
                      <a:r>
                        <a:rPr sz="10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050" spc="-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διαδρομές</a:t>
                      </a:r>
                      <a:r>
                        <a:rPr sz="1050" spc="-3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Περιοχής</a:t>
                      </a:r>
                      <a:r>
                        <a:rPr sz="1050" spc="-4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1,</a:t>
                      </a:r>
                      <a:r>
                        <a:rPr sz="1050" spc="-1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10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αριθμός</a:t>
                      </a:r>
                      <a:r>
                        <a:rPr sz="1050" spc="-3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σταθμευμένων</a:t>
                      </a:r>
                      <a:r>
                        <a:rPr sz="105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ξεπερνούσε</a:t>
                      </a:r>
                      <a:r>
                        <a:rPr sz="1050" spc="-4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πάντα</a:t>
                      </a:r>
                      <a:r>
                        <a:rPr sz="10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τις</a:t>
                      </a:r>
                      <a:r>
                        <a:rPr sz="10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νόμιμες</a:t>
                      </a:r>
                      <a:r>
                        <a:rPr sz="10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θέσεις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lnL w="76200">
                      <a:solidFill>
                        <a:srgbClr val="C0392B"/>
                      </a:solidFill>
                      <a:prstDash val="solid"/>
                    </a:lnL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390">
                <a:tc>
                  <a:txBody>
                    <a:bodyPr/>
                    <a:lstStyle/>
                    <a:p>
                      <a:pPr marL="246379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Μέση</a:t>
                      </a:r>
                      <a:r>
                        <a:rPr sz="10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διάρκεια</a:t>
                      </a:r>
                      <a:r>
                        <a:rPr sz="1050" spc="-1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στάθμευσης:</a:t>
                      </a:r>
                      <a:r>
                        <a:rPr sz="1050" spc="-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4,59</a:t>
                      </a:r>
                      <a:r>
                        <a:rPr sz="1050" spc="-1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ώρες</a:t>
                      </a:r>
                      <a:r>
                        <a:rPr sz="105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sz="10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Το</a:t>
                      </a:r>
                      <a:r>
                        <a:rPr sz="1050" spc="-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62%</a:t>
                      </a:r>
                      <a:r>
                        <a:rPr sz="1050" spc="-1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των</a:t>
                      </a:r>
                      <a:r>
                        <a:rPr sz="10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οχημάτων</a:t>
                      </a:r>
                      <a:r>
                        <a:rPr sz="10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σταθμεύει</a:t>
                      </a:r>
                      <a:r>
                        <a:rPr sz="1050" spc="-3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έως</a:t>
                      </a:r>
                      <a:r>
                        <a:rPr sz="1050" spc="-3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050" spc="-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ώρες.</a:t>
                      </a:r>
                      <a:r>
                        <a:rPr sz="1050" spc="-3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1050" spc="-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δείκτης</a:t>
                      </a:r>
                      <a:r>
                        <a:rPr sz="1050" spc="-3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εναλλαγής:</a:t>
                      </a:r>
                      <a:r>
                        <a:rPr sz="1050" spc="-3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3,40</a:t>
                      </a:r>
                      <a:r>
                        <a:rPr sz="1050" spc="-1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σταθμεύσεις/θέση/ημέρα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lnL w="76200">
                      <a:solidFill>
                        <a:srgbClr val="1564A7"/>
                      </a:solidFill>
                      <a:prstDash val="solid"/>
                    </a:lnL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382">
                <a:tc>
                  <a:txBody>
                    <a:bodyPr/>
                    <a:lstStyle/>
                    <a:p>
                      <a:pPr marL="246379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7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Κορεσμός:</a:t>
                      </a:r>
                      <a:r>
                        <a:rPr lang="el-GR" sz="1050" spc="-4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Η</a:t>
                      </a:r>
                      <a:r>
                        <a:rPr lang="el-GR" sz="1050" spc="-2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διακύμανση</a:t>
                      </a:r>
                      <a:r>
                        <a:rPr lang="el-GR" sz="1050" spc="-35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σταθμεύσεων</a:t>
                      </a:r>
                      <a:r>
                        <a:rPr lang="el-GR" sz="1050" spc="-3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κατά</a:t>
                      </a:r>
                      <a:r>
                        <a:rPr lang="el-GR" sz="1050" spc="-1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τις</a:t>
                      </a:r>
                      <a:r>
                        <a:rPr lang="el-GR" sz="1050" spc="-2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διάφορες</a:t>
                      </a:r>
                      <a:r>
                        <a:rPr lang="el-GR" sz="1050" spc="-2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ώρες</a:t>
                      </a:r>
                      <a:r>
                        <a:rPr lang="el-GR" sz="1050" spc="-35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κυμαίνεται</a:t>
                      </a:r>
                      <a:r>
                        <a:rPr lang="el-GR" sz="1050" spc="-35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μόνο</a:t>
                      </a:r>
                      <a:r>
                        <a:rPr lang="el-GR" sz="1050" spc="-15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spc="-1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7–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8%,</a:t>
                      </a:r>
                      <a:r>
                        <a:rPr lang="el-GR" sz="1050" spc="-2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δηλώνει</a:t>
                      </a:r>
                      <a:r>
                        <a:rPr lang="el-GR" sz="1050" spc="-3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συνθήκες</a:t>
                      </a:r>
                      <a:r>
                        <a:rPr lang="el-GR" sz="1050" spc="-4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πλήρους</a:t>
                      </a:r>
                      <a:r>
                        <a:rPr lang="el-GR" sz="1050" spc="-55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κορεσμού</a:t>
                      </a:r>
                      <a:r>
                        <a:rPr lang="el-GR" sz="1050" spc="-45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καθ'</a:t>
                      </a:r>
                      <a:r>
                        <a:rPr lang="el-GR" sz="1050" spc="-1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όλη</a:t>
                      </a:r>
                      <a:r>
                        <a:rPr lang="el-GR" sz="1050" spc="-2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el-GR" sz="105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την </a:t>
                      </a:r>
                      <a:r>
                        <a:rPr lang="el-GR" sz="1050" spc="-10" dirty="0">
                          <a:solidFill>
                            <a:srgbClr val="1A2940"/>
                          </a:solidFill>
                          <a:latin typeface="+mn-lt"/>
                          <a:cs typeface="Calibri"/>
                        </a:rPr>
                        <a:t>ημέρα</a:t>
                      </a:r>
                      <a:endParaRPr lang="el-GR" sz="1050" dirty="0">
                        <a:latin typeface="+mn-lt"/>
                        <a:cs typeface="Calibri"/>
                      </a:endParaRPr>
                    </a:p>
                    <a:p>
                      <a:pPr marL="246379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76200">
                      <a:solidFill>
                        <a:srgbClr val="0D2B54"/>
                      </a:solidFill>
                      <a:prstDash val="solid"/>
                    </a:lnL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390">
                <a:tc>
                  <a:txBody>
                    <a:bodyPr/>
                    <a:lstStyle/>
                    <a:p>
                      <a:pPr marL="246379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L w="76200">
                      <a:solidFill>
                        <a:srgbClr val="018090"/>
                      </a:solidFill>
                      <a:prstDash val="solid"/>
                    </a:lnL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5B8F52B3-933A-A769-8751-91CD5B748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3" y="4310786"/>
            <a:ext cx="8677657" cy="6689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-25" dirty="0">
                <a:solidFill>
                  <a:srgbClr val="3A88C8"/>
                </a:solidFill>
              </a:rPr>
              <a:t>03</a:t>
            </a:r>
            <a:endParaRPr sz="8000"/>
          </a:p>
        </p:txBody>
      </p:sp>
      <p:sp>
        <p:nvSpPr>
          <p:cNvPr id="3" name="object 3"/>
          <p:cNvSpPr/>
          <p:nvPr/>
        </p:nvSpPr>
        <p:spPr>
          <a:xfrm>
            <a:off x="457200" y="2743200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19050">
            <a:solidFill>
              <a:srgbClr val="0180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Στόχοι</a:t>
            </a:r>
            <a:r>
              <a:rPr sz="30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Ελεγχόμενης Στάθμευσης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B908AE9-8BEE-037A-DEA7-925C5BBC9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361950"/>
            <a:ext cx="2523963" cy="8535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850" y="66802"/>
            <a:ext cx="2390140" cy="21399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r>
              <a:rPr sz="900" b="1" spc="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ΣΤΟΧΟΙ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Calibri"/>
                <a:cs typeface="Calibri"/>
              </a:rPr>
              <a:t>ΣΕΣ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/>
              <a:t>Στόχοι</a:t>
            </a:r>
            <a:r>
              <a:rPr sz="2600" spc="-75" dirty="0"/>
              <a:t> </a:t>
            </a:r>
            <a:r>
              <a:rPr sz="2600" dirty="0"/>
              <a:t>του</a:t>
            </a:r>
            <a:r>
              <a:rPr sz="2600" spc="-85" dirty="0"/>
              <a:t> </a:t>
            </a:r>
            <a:r>
              <a:rPr sz="2600" dirty="0"/>
              <a:t>Συστήματος</a:t>
            </a:r>
            <a:r>
              <a:rPr sz="2600" spc="-80" dirty="0"/>
              <a:t> </a:t>
            </a:r>
            <a:r>
              <a:rPr sz="2600" dirty="0"/>
              <a:t>Ελεγχόμενης</a:t>
            </a:r>
            <a:r>
              <a:rPr sz="2600" spc="-110" dirty="0"/>
              <a:t> </a:t>
            </a:r>
            <a:r>
              <a:rPr sz="2600" spc="-10" dirty="0"/>
              <a:t>Στάθμευσης</a:t>
            </a:r>
            <a:endParaRPr sz="2600" dirty="0"/>
          </a:p>
        </p:txBody>
      </p:sp>
      <p:sp>
        <p:nvSpPr>
          <p:cNvPr id="4" name="object 4"/>
          <p:cNvSpPr/>
          <p:nvPr/>
        </p:nvSpPr>
        <p:spPr>
          <a:xfrm>
            <a:off x="457200" y="960119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0160">
            <a:solidFill>
              <a:srgbClr val="D0DC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63652" y="1013460"/>
            <a:ext cx="2813050" cy="1852930"/>
            <a:chOff x="263652" y="1013460"/>
            <a:chExt cx="2813050" cy="18529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652" y="1013460"/>
              <a:ext cx="2812542" cy="185242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60" y="1152144"/>
              <a:ext cx="2651760" cy="1618615"/>
            </a:xfrm>
            <a:custGeom>
              <a:avLst/>
              <a:gdLst/>
              <a:ahLst/>
              <a:cxnLst/>
              <a:rect l="l" t="t" r="r" b="b"/>
              <a:pathLst>
                <a:path w="2651760" h="1618614">
                  <a:moveTo>
                    <a:pt x="0" y="1618487"/>
                  </a:moveTo>
                  <a:lnTo>
                    <a:pt x="2651760" y="1618487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184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5760" y="1078992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60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5760" y="1078992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60" h="73659">
                  <a:moveTo>
                    <a:pt x="2651760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2651760" y="73151"/>
                  </a:lnTo>
                  <a:lnTo>
                    <a:pt x="2651760" y="0"/>
                  </a:lnTo>
                  <a:close/>
                </a:path>
              </a:pathLst>
            </a:custGeom>
            <a:solidFill>
              <a:srgbClr val="156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5760" y="1078992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60" h="73659">
                  <a:moveTo>
                    <a:pt x="0" y="73151"/>
                  </a:moveTo>
                  <a:lnTo>
                    <a:pt x="2651760" y="73151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73151"/>
                  </a:lnTo>
                  <a:close/>
                </a:path>
              </a:pathLst>
            </a:custGeom>
            <a:ln w="12699">
              <a:solidFill>
                <a:srgbClr val="156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72109" y="1263141"/>
            <a:ext cx="2639060" cy="662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61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D2B54"/>
                </a:solidFill>
                <a:latin typeface="Calibri"/>
                <a:cs typeface="Calibri"/>
              </a:rPr>
              <a:t>Εναλλαγή</a:t>
            </a:r>
            <a:r>
              <a:rPr sz="1200" b="1" spc="-3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D2B54"/>
                </a:solidFill>
                <a:latin typeface="Calibri"/>
                <a:cs typeface="Calibri"/>
              </a:rPr>
              <a:t>Θέσεων</a:t>
            </a:r>
            <a:endParaRPr sz="1200">
              <a:latin typeface="Calibri"/>
              <a:cs typeface="Calibri"/>
            </a:endParaRPr>
          </a:p>
          <a:p>
            <a:pPr marL="221615" marR="298450">
              <a:lnSpc>
                <a:spcPct val="100000"/>
              </a:lnSpc>
              <a:spcBef>
                <a:spcPts val="1050"/>
              </a:spcBef>
            </a:pP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Συχνή</a:t>
            </a:r>
            <a:r>
              <a:rPr sz="1050" spc="-2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εναλλαγή</a:t>
            </a:r>
            <a:r>
              <a:rPr sz="1050" spc="-3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οχημάτων</a:t>
            </a:r>
            <a:r>
              <a:rPr sz="1050" spc="-3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και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 αύξηση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διαθεσιμότητας</a:t>
            </a:r>
            <a:r>
              <a:rPr sz="1050" spc="-2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θέσεων</a:t>
            </a:r>
            <a:r>
              <a:rPr sz="1050" spc="-4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εντός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 ημέρας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098292" y="1013460"/>
            <a:ext cx="2813050" cy="1852930"/>
            <a:chOff x="3098292" y="1013460"/>
            <a:chExt cx="2813050" cy="185293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8292" y="1013460"/>
              <a:ext cx="2812542" cy="185242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200400" y="1152144"/>
              <a:ext cx="2651760" cy="1618615"/>
            </a:xfrm>
            <a:custGeom>
              <a:avLst/>
              <a:gdLst/>
              <a:ahLst/>
              <a:cxnLst/>
              <a:rect l="l" t="t" r="r" b="b"/>
              <a:pathLst>
                <a:path w="2651760" h="1618614">
                  <a:moveTo>
                    <a:pt x="0" y="1618487"/>
                  </a:moveTo>
                  <a:lnTo>
                    <a:pt x="2651760" y="1618487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184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00400" y="1078992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60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00400" y="1078992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60" h="73659">
                  <a:moveTo>
                    <a:pt x="2651760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2651760" y="73151"/>
                  </a:lnTo>
                  <a:lnTo>
                    <a:pt x="2651760" y="0"/>
                  </a:lnTo>
                  <a:close/>
                </a:path>
              </a:pathLst>
            </a:custGeom>
            <a:solidFill>
              <a:srgbClr val="018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00400" y="1078992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60" h="73659">
                  <a:moveTo>
                    <a:pt x="0" y="73151"/>
                  </a:moveTo>
                  <a:lnTo>
                    <a:pt x="2651760" y="73151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73151"/>
                  </a:lnTo>
                  <a:close/>
                </a:path>
              </a:pathLst>
            </a:custGeom>
            <a:ln w="12699">
              <a:solidFill>
                <a:srgbClr val="018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206750" y="1263141"/>
            <a:ext cx="2639060" cy="82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D2B54"/>
                </a:solidFill>
                <a:latin typeface="Calibri"/>
                <a:cs typeface="Calibri"/>
              </a:rPr>
              <a:t>Μόνιμοι</a:t>
            </a:r>
            <a:r>
              <a:rPr sz="1200" b="1" spc="-6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D2B54"/>
                </a:solidFill>
                <a:latin typeface="Calibri"/>
                <a:cs typeface="Calibri"/>
              </a:rPr>
              <a:t>Κάτοικοι</a:t>
            </a:r>
            <a:endParaRPr sz="1200">
              <a:latin typeface="Calibri"/>
              <a:cs typeface="Calibri"/>
            </a:endParaRPr>
          </a:p>
          <a:p>
            <a:pPr marL="222885" marR="391795">
              <a:lnSpc>
                <a:spcPct val="100000"/>
              </a:lnSpc>
              <a:spcBef>
                <a:spcPts val="1050"/>
              </a:spcBef>
            </a:pP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Εξασφάλιση</a:t>
            </a:r>
            <a:r>
              <a:rPr sz="1050" spc="2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αποκλειστικών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 ή</a:t>
            </a:r>
            <a:r>
              <a:rPr sz="1050" spc="5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μικτών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θέσεων</a:t>
            </a:r>
            <a:r>
              <a:rPr sz="1050" spc="-3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για</a:t>
            </a:r>
            <a:r>
              <a:rPr sz="1050" spc="-2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μόνιμους</a:t>
            </a:r>
            <a:r>
              <a:rPr sz="1050" spc="-3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κατοίκους</a:t>
            </a:r>
            <a:r>
              <a:rPr sz="1050" spc="-5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3C5A79"/>
                </a:solidFill>
                <a:latin typeface="Calibri"/>
                <a:cs typeface="Calibri"/>
              </a:rPr>
              <a:t>της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κάθε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 περιοχής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932932" y="1013460"/>
            <a:ext cx="2813050" cy="1852930"/>
            <a:chOff x="5932932" y="1013460"/>
            <a:chExt cx="2813050" cy="185293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2932" y="1013460"/>
              <a:ext cx="2812541" cy="185242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035040" y="1152144"/>
              <a:ext cx="2651760" cy="1618615"/>
            </a:xfrm>
            <a:custGeom>
              <a:avLst/>
              <a:gdLst/>
              <a:ahLst/>
              <a:cxnLst/>
              <a:rect l="l" t="t" r="r" b="b"/>
              <a:pathLst>
                <a:path w="2651759" h="1618614">
                  <a:moveTo>
                    <a:pt x="0" y="1618487"/>
                  </a:moveTo>
                  <a:lnTo>
                    <a:pt x="2651760" y="1618487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184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35040" y="1078992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59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035040" y="1078992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59" h="73659">
                  <a:moveTo>
                    <a:pt x="2651760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2651760" y="73151"/>
                  </a:lnTo>
                  <a:lnTo>
                    <a:pt x="2651760" y="0"/>
                  </a:lnTo>
                  <a:close/>
                </a:path>
              </a:pathLst>
            </a:custGeom>
            <a:solidFill>
              <a:srgbClr val="0D2B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35040" y="1078992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59" h="73659">
                  <a:moveTo>
                    <a:pt x="0" y="73151"/>
                  </a:moveTo>
                  <a:lnTo>
                    <a:pt x="2651760" y="73151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73151"/>
                  </a:lnTo>
                  <a:close/>
                </a:path>
              </a:pathLst>
            </a:custGeom>
            <a:ln w="12699">
              <a:solidFill>
                <a:srgbClr val="0D2B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041390" y="1263141"/>
            <a:ext cx="2639060" cy="82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D2B54"/>
                </a:solidFill>
                <a:latin typeface="Calibri"/>
                <a:cs typeface="Calibri"/>
              </a:rPr>
              <a:t>Αποσυμφόρηση</a:t>
            </a:r>
            <a:r>
              <a:rPr sz="1200" b="1" spc="1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0D2B54"/>
                </a:solidFill>
                <a:latin typeface="Calibri"/>
                <a:cs typeface="Calibri"/>
              </a:rPr>
              <a:t>Οδών</a:t>
            </a:r>
            <a:endParaRPr sz="1200">
              <a:latin typeface="Calibri"/>
              <a:cs typeface="Calibri"/>
            </a:endParaRPr>
          </a:p>
          <a:p>
            <a:pPr marL="222885" marR="645160">
              <a:lnSpc>
                <a:spcPct val="100000"/>
              </a:lnSpc>
              <a:spcBef>
                <a:spcPts val="1050"/>
              </a:spcBef>
            </a:pP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Μείωση</a:t>
            </a:r>
            <a:r>
              <a:rPr sz="1050" spc="-3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άσκοπης</a:t>
            </a:r>
            <a:r>
              <a:rPr sz="1050" spc="-3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κυκλοφορίας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αναζήτησης</a:t>
            </a:r>
            <a:r>
              <a:rPr sz="1050" spc="-3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θέσης</a:t>
            </a:r>
            <a:r>
              <a:rPr sz="1050" spc="-4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και</a:t>
            </a:r>
            <a:r>
              <a:rPr sz="1050" spc="-1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βελτίωση κυκλοφοριακής</a:t>
            </a:r>
            <a:r>
              <a:rPr sz="1050" spc="6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20" dirty="0">
                <a:solidFill>
                  <a:srgbClr val="3C5A79"/>
                </a:solidFill>
                <a:latin typeface="Calibri"/>
                <a:cs typeface="Calibri"/>
              </a:rPr>
              <a:t>ροής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63652" y="2933725"/>
            <a:ext cx="2813050" cy="1852930"/>
            <a:chOff x="263652" y="2933725"/>
            <a:chExt cx="2813050" cy="1852930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652" y="2933725"/>
              <a:ext cx="2812542" cy="185242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65760" y="3072383"/>
              <a:ext cx="2651760" cy="1618615"/>
            </a:xfrm>
            <a:custGeom>
              <a:avLst/>
              <a:gdLst/>
              <a:ahLst/>
              <a:cxnLst/>
              <a:rect l="l" t="t" r="r" b="b"/>
              <a:pathLst>
                <a:path w="2651760" h="1618614">
                  <a:moveTo>
                    <a:pt x="0" y="1618488"/>
                  </a:moveTo>
                  <a:lnTo>
                    <a:pt x="2651760" y="1618488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184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5760" y="2999231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60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65760" y="2999231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60" h="73660">
                  <a:moveTo>
                    <a:pt x="2651760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2651760" y="73151"/>
                  </a:lnTo>
                  <a:lnTo>
                    <a:pt x="2651760" y="0"/>
                  </a:lnTo>
                  <a:close/>
                </a:path>
              </a:pathLst>
            </a:custGeom>
            <a:solidFill>
              <a:srgbClr val="2D7C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5760" y="2999231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60" h="73660">
                  <a:moveTo>
                    <a:pt x="0" y="73151"/>
                  </a:moveTo>
                  <a:lnTo>
                    <a:pt x="2651760" y="73151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73151"/>
                  </a:lnTo>
                  <a:close/>
                </a:path>
              </a:pathLst>
            </a:custGeom>
            <a:ln w="12699">
              <a:solidFill>
                <a:srgbClr val="2D7C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72109" y="3184017"/>
            <a:ext cx="2639060" cy="82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615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0D2B54"/>
                </a:solidFill>
                <a:latin typeface="Calibri"/>
                <a:cs typeface="Calibri"/>
              </a:rPr>
              <a:t>Τοπική</a:t>
            </a:r>
            <a:r>
              <a:rPr sz="1200" b="1" spc="-1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D2B54"/>
                </a:solidFill>
                <a:latin typeface="Calibri"/>
                <a:cs typeface="Calibri"/>
              </a:rPr>
              <a:t>Αγορά</a:t>
            </a:r>
            <a:endParaRPr sz="1200" dirty="0">
              <a:latin typeface="Calibri"/>
              <a:cs typeface="Calibri"/>
            </a:endParaRPr>
          </a:p>
          <a:p>
            <a:pPr marL="221615" marR="260350">
              <a:lnSpc>
                <a:spcPct val="100000"/>
              </a:lnSpc>
              <a:spcBef>
                <a:spcPts val="1050"/>
              </a:spcBef>
            </a:pP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Υποστήριξη</a:t>
            </a:r>
            <a:r>
              <a:rPr sz="1050" spc="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εμπορικής 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δραστηριότητας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–</a:t>
            </a:r>
            <a:r>
              <a:rPr sz="1050" spc="1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lang="el-GR" sz="1050" spc="10" dirty="0">
                <a:solidFill>
                  <a:srgbClr val="3C5A79"/>
                </a:solidFill>
                <a:latin typeface="Calibri"/>
                <a:cs typeface="Calibri"/>
              </a:rPr>
              <a:t>Άνετη</a:t>
            </a:r>
            <a:r>
              <a:rPr sz="1050" spc="-1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πρόσβαση</a:t>
            </a:r>
            <a:r>
              <a:rPr sz="1050" spc="-3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πελατών</a:t>
            </a:r>
            <a:r>
              <a:rPr sz="1050" spc="-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3C5A79"/>
                </a:solidFill>
                <a:latin typeface="Calibri"/>
                <a:cs typeface="Calibri"/>
              </a:rPr>
              <a:t>στα</a:t>
            </a:r>
            <a:endParaRPr sz="1050" dirty="0">
              <a:latin typeface="Calibri"/>
              <a:cs typeface="Calibri"/>
            </a:endParaRPr>
          </a:p>
          <a:p>
            <a:pPr marL="221615">
              <a:lnSpc>
                <a:spcPct val="100000"/>
              </a:lnSpc>
            </a:pP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καταστήματα</a:t>
            </a:r>
            <a:endParaRPr sz="1050" dirty="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98292" y="2933725"/>
            <a:ext cx="2813050" cy="1852930"/>
            <a:chOff x="3098292" y="2933725"/>
            <a:chExt cx="2813050" cy="1852930"/>
          </a:xfrm>
        </p:grpSpPr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98292" y="2933725"/>
              <a:ext cx="2812542" cy="185242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200400" y="3072383"/>
              <a:ext cx="2651760" cy="1618615"/>
            </a:xfrm>
            <a:custGeom>
              <a:avLst/>
              <a:gdLst/>
              <a:ahLst/>
              <a:cxnLst/>
              <a:rect l="l" t="t" r="r" b="b"/>
              <a:pathLst>
                <a:path w="2651760" h="1618614">
                  <a:moveTo>
                    <a:pt x="0" y="1618488"/>
                  </a:moveTo>
                  <a:lnTo>
                    <a:pt x="2651760" y="1618488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184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00400" y="2999231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60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00400" y="2999231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60" h="73660">
                  <a:moveTo>
                    <a:pt x="2651760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2651760" y="73151"/>
                  </a:lnTo>
                  <a:lnTo>
                    <a:pt x="2651760" y="0"/>
                  </a:lnTo>
                  <a:close/>
                </a:path>
              </a:pathLst>
            </a:custGeom>
            <a:solidFill>
              <a:srgbClr val="3A88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200400" y="2999231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60" h="73660">
                  <a:moveTo>
                    <a:pt x="0" y="73151"/>
                  </a:moveTo>
                  <a:lnTo>
                    <a:pt x="2651760" y="73151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73151"/>
                  </a:lnTo>
                  <a:close/>
                </a:path>
              </a:pathLst>
            </a:custGeom>
            <a:ln w="12699">
              <a:solidFill>
                <a:srgbClr val="3A88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206750" y="3184017"/>
            <a:ext cx="2639060" cy="6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D2B54"/>
                </a:solidFill>
                <a:latin typeface="Calibri"/>
                <a:cs typeface="Calibri"/>
              </a:rPr>
              <a:t>Ψηφιακή </a:t>
            </a:r>
            <a:r>
              <a:rPr sz="1200" b="1" spc="-10" dirty="0">
                <a:solidFill>
                  <a:srgbClr val="0D2B54"/>
                </a:solidFill>
                <a:latin typeface="Calibri"/>
                <a:cs typeface="Calibri"/>
              </a:rPr>
              <a:t>Διαχείριση</a:t>
            </a:r>
            <a:endParaRPr sz="1200" dirty="0">
              <a:latin typeface="Calibri"/>
              <a:cs typeface="Calibri"/>
            </a:endParaRPr>
          </a:p>
          <a:p>
            <a:pPr marL="222885" marR="308610">
              <a:lnSpc>
                <a:spcPct val="100000"/>
              </a:lnSpc>
              <a:spcBef>
                <a:spcPts val="1050"/>
              </a:spcBef>
            </a:pP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Διαφανής</a:t>
            </a:r>
            <a:r>
              <a:rPr sz="1050" spc="-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και</a:t>
            </a:r>
            <a:r>
              <a:rPr sz="1050" spc="-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έξυπνη</a:t>
            </a:r>
            <a:r>
              <a:rPr sz="1050" spc="-1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διαχείριση</a:t>
            </a:r>
            <a:r>
              <a:rPr sz="1050" spc="-1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20" dirty="0">
                <a:solidFill>
                  <a:srgbClr val="3C5A79"/>
                </a:solidFill>
                <a:latin typeface="Calibri"/>
                <a:cs typeface="Calibri"/>
              </a:rPr>
              <a:t>μέσω </a:t>
            </a:r>
            <a:r>
              <a:rPr lang="el-GR" sz="1050" spc="-20" dirty="0">
                <a:solidFill>
                  <a:srgbClr val="3C5A79"/>
                </a:solidFill>
                <a:latin typeface="Calibri"/>
                <a:cs typeface="Calibri"/>
              </a:rPr>
              <a:t>ψηφιακών συστημάτων </a:t>
            </a:r>
            <a:endParaRPr sz="1050" dirty="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932932" y="2933725"/>
            <a:ext cx="2813050" cy="1852930"/>
            <a:chOff x="5932932" y="2933725"/>
            <a:chExt cx="2813050" cy="1852930"/>
          </a:xfrm>
        </p:grpSpPr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2932" y="2933725"/>
              <a:ext cx="2812541" cy="185242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035040" y="3072383"/>
              <a:ext cx="2651760" cy="1618615"/>
            </a:xfrm>
            <a:custGeom>
              <a:avLst/>
              <a:gdLst/>
              <a:ahLst/>
              <a:cxnLst/>
              <a:rect l="l" t="t" r="r" b="b"/>
              <a:pathLst>
                <a:path w="2651759" h="1618614">
                  <a:moveTo>
                    <a:pt x="0" y="1618488"/>
                  </a:moveTo>
                  <a:lnTo>
                    <a:pt x="2651760" y="1618488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184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035040" y="2999231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59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035040" y="2999231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59" h="73660">
                  <a:moveTo>
                    <a:pt x="2651760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2651760" y="73151"/>
                  </a:lnTo>
                  <a:lnTo>
                    <a:pt x="2651760" y="0"/>
                  </a:lnTo>
                  <a:close/>
                </a:path>
              </a:pathLst>
            </a:custGeom>
            <a:solidFill>
              <a:srgbClr val="E6A8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035040" y="2999231"/>
              <a:ext cx="2651760" cy="73660"/>
            </a:xfrm>
            <a:custGeom>
              <a:avLst/>
              <a:gdLst/>
              <a:ahLst/>
              <a:cxnLst/>
              <a:rect l="l" t="t" r="r" b="b"/>
              <a:pathLst>
                <a:path w="2651759" h="73660">
                  <a:moveTo>
                    <a:pt x="0" y="73151"/>
                  </a:moveTo>
                  <a:lnTo>
                    <a:pt x="2651760" y="73151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73151"/>
                  </a:lnTo>
                  <a:close/>
                </a:path>
              </a:pathLst>
            </a:custGeom>
            <a:ln w="12699">
              <a:solidFill>
                <a:srgbClr val="E6A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041390" y="3184017"/>
            <a:ext cx="2639060" cy="82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D2B54"/>
                </a:solidFill>
                <a:latin typeface="Calibri"/>
                <a:cs typeface="Calibri"/>
              </a:rPr>
              <a:t>Περιβαλλοντικά</a:t>
            </a:r>
            <a:r>
              <a:rPr sz="1200" b="1" spc="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0D2B54"/>
                </a:solidFill>
                <a:latin typeface="Calibri"/>
                <a:cs typeface="Calibri"/>
              </a:rPr>
              <a:t>Οφέλη</a:t>
            </a:r>
            <a:endParaRPr sz="12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  <a:spcBef>
                <a:spcPts val="1050"/>
              </a:spcBef>
            </a:pP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Μείωση</a:t>
            </a:r>
            <a:r>
              <a:rPr sz="1050" spc="-2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εκπομπών</a:t>
            </a:r>
            <a:r>
              <a:rPr sz="1050" spc="-4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CO₂</a:t>
            </a:r>
            <a:r>
              <a:rPr sz="1050" spc="-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3C5A79"/>
                </a:solidFill>
                <a:latin typeface="Calibri"/>
                <a:cs typeface="Calibri"/>
              </a:rPr>
              <a:t>και</a:t>
            </a:r>
            <a:endParaRPr sz="1050">
              <a:latin typeface="Calibri"/>
              <a:cs typeface="Calibri"/>
            </a:endParaRPr>
          </a:p>
          <a:p>
            <a:pPr marL="222885" marR="278130">
              <a:lnSpc>
                <a:spcPct val="100000"/>
              </a:lnSpc>
            </a:pP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κατανάλωσης</a:t>
            </a:r>
            <a:r>
              <a:rPr sz="1050" spc="-3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καυσίμων</a:t>
            </a:r>
            <a:r>
              <a:rPr sz="1050" spc="-4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λόγω</a:t>
            </a:r>
            <a:r>
              <a:rPr sz="1050" spc="-35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μείωσης </a:t>
            </a:r>
            <a:r>
              <a:rPr sz="1050" dirty="0">
                <a:solidFill>
                  <a:srgbClr val="3C5A79"/>
                </a:solidFill>
                <a:latin typeface="Calibri"/>
                <a:cs typeface="Calibri"/>
              </a:rPr>
              <a:t>της</a:t>
            </a:r>
            <a:r>
              <a:rPr sz="1050" spc="-20" dirty="0">
                <a:solidFill>
                  <a:srgbClr val="3C5A79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3C5A79"/>
                </a:solidFill>
                <a:latin typeface="Calibri"/>
                <a:cs typeface="Calibri"/>
              </a:rPr>
              <a:t>κυκλοφορίας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-25" dirty="0">
                <a:solidFill>
                  <a:srgbClr val="3A88C8"/>
                </a:solidFill>
              </a:rPr>
              <a:t>04</a:t>
            </a:r>
            <a:endParaRPr sz="8000"/>
          </a:p>
        </p:txBody>
      </p:sp>
      <p:sp>
        <p:nvSpPr>
          <p:cNvPr id="3" name="object 3"/>
          <p:cNvSpPr/>
          <p:nvPr/>
        </p:nvSpPr>
        <p:spPr>
          <a:xfrm>
            <a:off x="457200" y="2743200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19050">
            <a:solidFill>
              <a:srgbClr val="0180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Προτεινόμενες</a:t>
            </a:r>
            <a:r>
              <a:rPr sz="30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Περιοχές Εφαρμογής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FE6F5A5-5567-A8C3-34C7-0C5754773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673" y="322811"/>
            <a:ext cx="2523963" cy="8535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850" y="66802"/>
            <a:ext cx="2390140" cy="21399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550545">
              <a:lnSpc>
                <a:spcPct val="100000"/>
              </a:lnSpc>
              <a:spcBef>
                <a:spcPts val="24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r>
              <a:rPr sz="900" b="1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ΠΕΡΙΟΧΕΣ</a:t>
            </a:r>
            <a:r>
              <a:rPr sz="9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ΕΦΑΡΜΟΓΗΣ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/>
              <a:t>3</a:t>
            </a:r>
            <a:r>
              <a:rPr sz="2600" spc="-35" dirty="0"/>
              <a:t> </a:t>
            </a:r>
            <a:r>
              <a:rPr sz="2600" dirty="0"/>
              <a:t>Περιοχές</a:t>
            </a:r>
            <a:r>
              <a:rPr sz="2600" spc="-30" dirty="0"/>
              <a:t> </a:t>
            </a:r>
            <a:r>
              <a:rPr sz="2600" dirty="0"/>
              <a:t>Εφαρμογής</a:t>
            </a:r>
            <a:r>
              <a:rPr sz="2600" spc="-50" dirty="0"/>
              <a:t> </a:t>
            </a:r>
            <a:r>
              <a:rPr sz="2600" dirty="0"/>
              <a:t>–</a:t>
            </a:r>
            <a:r>
              <a:rPr sz="2600" spc="-10" dirty="0"/>
              <a:t> Ανακεφαλαίωση</a:t>
            </a:r>
            <a:endParaRPr sz="2600" dirty="0"/>
          </a:p>
        </p:txBody>
      </p:sp>
      <p:sp>
        <p:nvSpPr>
          <p:cNvPr id="4" name="object 4"/>
          <p:cNvSpPr/>
          <p:nvPr/>
        </p:nvSpPr>
        <p:spPr>
          <a:xfrm>
            <a:off x="457200" y="960119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0160">
            <a:solidFill>
              <a:srgbClr val="D0DC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843" y="1025639"/>
            <a:ext cx="8551164" cy="125426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5759" y="1078991"/>
            <a:ext cx="8412480" cy="1115695"/>
            <a:chOff x="365759" y="1078991"/>
            <a:chExt cx="8412480" cy="1115695"/>
          </a:xfrm>
        </p:grpSpPr>
        <p:sp>
          <p:nvSpPr>
            <p:cNvPr id="7" name="object 7"/>
            <p:cNvSpPr/>
            <p:nvPr/>
          </p:nvSpPr>
          <p:spPr>
            <a:xfrm>
              <a:off x="1554479" y="1078991"/>
              <a:ext cx="7223759" cy="1115695"/>
            </a:xfrm>
            <a:custGeom>
              <a:avLst/>
              <a:gdLst/>
              <a:ahLst/>
              <a:cxnLst/>
              <a:rect l="l" t="t" r="r" b="b"/>
              <a:pathLst>
                <a:path w="7223759" h="1115695">
                  <a:moveTo>
                    <a:pt x="0" y="1115567"/>
                  </a:moveTo>
                  <a:lnTo>
                    <a:pt x="7223759" y="1115567"/>
                  </a:lnTo>
                  <a:lnTo>
                    <a:pt x="7223759" y="0"/>
                  </a:lnTo>
                  <a:lnTo>
                    <a:pt x="0" y="0"/>
                  </a:lnTo>
                  <a:lnTo>
                    <a:pt x="0" y="11155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5759" y="1078991"/>
              <a:ext cx="1188720" cy="1115695"/>
            </a:xfrm>
            <a:custGeom>
              <a:avLst/>
              <a:gdLst/>
              <a:ahLst/>
              <a:cxnLst/>
              <a:rect l="l" t="t" r="r" b="b"/>
              <a:pathLst>
                <a:path w="1188720" h="1115695">
                  <a:moveTo>
                    <a:pt x="1188720" y="0"/>
                  </a:moveTo>
                  <a:lnTo>
                    <a:pt x="0" y="0"/>
                  </a:lnTo>
                  <a:lnTo>
                    <a:pt x="0" y="1115567"/>
                  </a:lnTo>
                  <a:lnTo>
                    <a:pt x="1188720" y="1115567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156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15200" y="1261871"/>
              <a:ext cx="1325880" cy="731520"/>
            </a:xfrm>
            <a:custGeom>
              <a:avLst/>
              <a:gdLst/>
              <a:ahLst/>
              <a:cxnLst/>
              <a:rect l="l" t="t" r="r" b="b"/>
              <a:pathLst>
                <a:path w="1325879" h="731519">
                  <a:moveTo>
                    <a:pt x="1325879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1325879" y="731519"/>
                  </a:lnTo>
                  <a:lnTo>
                    <a:pt x="1325879" y="0"/>
                  </a:lnTo>
                  <a:close/>
                </a:path>
              </a:pathLst>
            </a:custGeom>
            <a:solidFill>
              <a:srgbClr val="E8F4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15200" y="1261871"/>
              <a:ext cx="1325880" cy="731520"/>
            </a:xfrm>
            <a:custGeom>
              <a:avLst/>
              <a:gdLst/>
              <a:ahLst/>
              <a:cxnLst/>
              <a:rect l="l" t="t" r="r" b="b"/>
              <a:pathLst>
                <a:path w="1325879" h="731519">
                  <a:moveTo>
                    <a:pt x="0" y="731519"/>
                  </a:moveTo>
                  <a:lnTo>
                    <a:pt x="1325879" y="731519"/>
                  </a:lnTo>
                  <a:lnTo>
                    <a:pt x="1325879" y="0"/>
                  </a:lnTo>
                  <a:lnTo>
                    <a:pt x="0" y="0"/>
                  </a:lnTo>
                  <a:lnTo>
                    <a:pt x="0" y="731519"/>
                  </a:lnTo>
                  <a:close/>
                </a:path>
              </a:pathLst>
            </a:custGeom>
            <a:ln w="12700">
              <a:solidFill>
                <a:srgbClr val="156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478970"/>
              </p:ext>
            </p:extLst>
          </p:nvPr>
        </p:nvGraphicFramePr>
        <p:xfrm>
          <a:off x="359409" y="1072641"/>
          <a:ext cx="8412479" cy="1115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9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3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2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64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ΠΕΡ.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236854" marB="0">
                    <a:lnL w="12700">
                      <a:solidFill>
                        <a:srgbClr val="1564A7"/>
                      </a:solidFill>
                      <a:prstDash val="solid"/>
                    </a:lnL>
                    <a:lnR w="12700">
                      <a:solidFill>
                        <a:srgbClr val="1564A7"/>
                      </a:solidFill>
                      <a:prstDash val="solid"/>
                    </a:lnR>
                    <a:lnT w="12700">
                      <a:solidFill>
                        <a:srgbClr val="1564A7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200" b="1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Κεντρική</a:t>
                      </a:r>
                      <a:r>
                        <a:rPr sz="1200" b="1" spc="-30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Περιοχή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2860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Ζώνες:</a:t>
                      </a:r>
                      <a:r>
                        <a:rPr sz="120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Τομείς</a:t>
                      </a:r>
                      <a:r>
                        <a:rPr sz="120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200" spc="-1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7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Ζώνες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2860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Ωράριο:</a:t>
                      </a:r>
                      <a:r>
                        <a:rPr sz="1200" spc="-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Δευ–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Παρ:</a:t>
                      </a:r>
                      <a:r>
                        <a:rPr sz="120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08:00–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21:00</a:t>
                      </a:r>
                      <a:r>
                        <a:rPr sz="1200" spc="4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sz="1200" spc="-1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Σαβ: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08:00–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18:00</a:t>
                      </a:r>
                      <a:r>
                        <a:rPr sz="1200" spc="4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sz="1200" spc="-1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 err="1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Κυρ</a:t>
                      </a:r>
                      <a:r>
                        <a:rPr lang="el-GR" sz="1200" dirty="0" err="1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ιακή</a:t>
                      </a:r>
                      <a:r>
                        <a:rPr lang="el-GR"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/Αργίες :</a:t>
                      </a:r>
                      <a:r>
                        <a:rPr sz="1200" spc="-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Ελεύθερη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1564A7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165" algn="ctr">
                        <a:lnSpc>
                          <a:spcPct val="100000"/>
                        </a:lnSpc>
                        <a:spcBef>
                          <a:spcPts val="2125"/>
                        </a:spcBef>
                      </a:pPr>
                      <a:r>
                        <a:rPr sz="2200" b="1" spc="-10" dirty="0">
                          <a:solidFill>
                            <a:srgbClr val="1564A7"/>
                          </a:solidFill>
                          <a:latin typeface="Calibri"/>
                          <a:cs typeface="Calibri"/>
                        </a:rPr>
                        <a:t>1.298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  <a:p>
                      <a:pPr marL="685800"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θέσεις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269875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1564A7"/>
                      </a:solidFill>
                      <a:prstDash val="solid"/>
                    </a:lnL>
                    <a:lnR w="12700">
                      <a:solidFill>
                        <a:srgbClr val="1564A7"/>
                      </a:solidFill>
                      <a:prstDash val="solid"/>
                    </a:lnR>
                    <a:lnB w="12700">
                      <a:solidFill>
                        <a:srgbClr val="1564A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955"/>
                        </a:lnSpc>
                      </a:pPr>
                      <a:r>
                        <a:rPr sz="1200" i="1" spc="-10" dirty="0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Λειτουργία</a:t>
                      </a:r>
                      <a:r>
                        <a:rPr sz="1200" i="1" dirty="0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 όλο</a:t>
                      </a:r>
                      <a:r>
                        <a:rPr sz="1200" i="1" spc="-15" dirty="0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i="1" dirty="0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το </a:t>
                      </a:r>
                      <a:r>
                        <a:rPr sz="1200" i="1" spc="-20" dirty="0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χρόνο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1564A7"/>
                      </a:solidFill>
                      <a:prstDash val="solid"/>
                    </a:lnL>
                    <a:lnB w="12700">
                      <a:solidFill>
                        <a:srgbClr val="D0DCE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D0DCE9"/>
                      </a:solidFill>
                      <a:prstDash val="solid"/>
                    </a:lnR>
                    <a:lnB w="12700">
                      <a:solidFill>
                        <a:srgbClr val="D0DCE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843" y="2287511"/>
            <a:ext cx="8551164" cy="125426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365759" y="2340864"/>
            <a:ext cx="8412480" cy="1115695"/>
            <a:chOff x="365759" y="2340864"/>
            <a:chExt cx="8412480" cy="1115695"/>
          </a:xfrm>
        </p:grpSpPr>
        <p:sp>
          <p:nvSpPr>
            <p:cNvPr id="14" name="object 14"/>
            <p:cNvSpPr/>
            <p:nvPr/>
          </p:nvSpPr>
          <p:spPr>
            <a:xfrm>
              <a:off x="1554479" y="2340864"/>
              <a:ext cx="7223759" cy="1115695"/>
            </a:xfrm>
            <a:custGeom>
              <a:avLst/>
              <a:gdLst/>
              <a:ahLst/>
              <a:cxnLst/>
              <a:rect l="l" t="t" r="r" b="b"/>
              <a:pathLst>
                <a:path w="7223759" h="1115695">
                  <a:moveTo>
                    <a:pt x="0" y="1115568"/>
                  </a:moveTo>
                  <a:lnTo>
                    <a:pt x="7223759" y="1115568"/>
                  </a:lnTo>
                  <a:lnTo>
                    <a:pt x="7223759" y="0"/>
                  </a:lnTo>
                  <a:lnTo>
                    <a:pt x="0" y="0"/>
                  </a:lnTo>
                  <a:lnTo>
                    <a:pt x="0" y="11155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5759" y="2340864"/>
              <a:ext cx="1188720" cy="1115695"/>
            </a:xfrm>
            <a:custGeom>
              <a:avLst/>
              <a:gdLst/>
              <a:ahLst/>
              <a:cxnLst/>
              <a:rect l="l" t="t" r="r" b="b"/>
              <a:pathLst>
                <a:path w="1188720" h="1115695">
                  <a:moveTo>
                    <a:pt x="1188720" y="0"/>
                  </a:moveTo>
                  <a:lnTo>
                    <a:pt x="0" y="0"/>
                  </a:lnTo>
                  <a:lnTo>
                    <a:pt x="0" y="1115568"/>
                  </a:lnTo>
                  <a:lnTo>
                    <a:pt x="1188720" y="1115568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018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315200" y="2523744"/>
              <a:ext cx="1325880" cy="731520"/>
            </a:xfrm>
            <a:custGeom>
              <a:avLst/>
              <a:gdLst/>
              <a:ahLst/>
              <a:cxnLst/>
              <a:rect l="l" t="t" r="r" b="b"/>
              <a:pathLst>
                <a:path w="1325879" h="731520">
                  <a:moveTo>
                    <a:pt x="1325879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1325879" y="731519"/>
                  </a:lnTo>
                  <a:lnTo>
                    <a:pt x="1325879" y="0"/>
                  </a:lnTo>
                  <a:close/>
                </a:path>
              </a:pathLst>
            </a:custGeom>
            <a:solidFill>
              <a:srgbClr val="E8F4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15200" y="2523744"/>
              <a:ext cx="1325880" cy="731520"/>
            </a:xfrm>
            <a:custGeom>
              <a:avLst/>
              <a:gdLst/>
              <a:ahLst/>
              <a:cxnLst/>
              <a:rect l="l" t="t" r="r" b="b"/>
              <a:pathLst>
                <a:path w="1325879" h="731520">
                  <a:moveTo>
                    <a:pt x="0" y="731519"/>
                  </a:moveTo>
                  <a:lnTo>
                    <a:pt x="1325879" y="731519"/>
                  </a:lnTo>
                  <a:lnTo>
                    <a:pt x="1325879" y="0"/>
                  </a:lnTo>
                  <a:lnTo>
                    <a:pt x="0" y="0"/>
                  </a:lnTo>
                  <a:lnTo>
                    <a:pt x="0" y="731519"/>
                  </a:lnTo>
                  <a:close/>
                </a:path>
              </a:pathLst>
            </a:custGeom>
            <a:ln w="12700">
              <a:solidFill>
                <a:srgbClr val="01809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8" name="objec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022501"/>
              </p:ext>
            </p:extLst>
          </p:nvPr>
        </p:nvGraphicFramePr>
        <p:xfrm>
          <a:off x="359409" y="2334514"/>
          <a:ext cx="8412480" cy="1114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2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1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2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70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ΠΕΡ.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37490" marB="0">
                    <a:lnL w="12700">
                      <a:solidFill>
                        <a:srgbClr val="018090"/>
                      </a:solidFill>
                      <a:prstDash val="solid"/>
                    </a:lnL>
                    <a:lnR w="12700">
                      <a:solidFill>
                        <a:srgbClr val="018090"/>
                      </a:solidFill>
                      <a:prstDash val="solid"/>
                    </a:lnR>
                    <a:lnT w="12700">
                      <a:solidFill>
                        <a:srgbClr val="01809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200" b="1" spc="-10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Φραγκοκκλησιάς</a:t>
                      </a:r>
                      <a:r>
                        <a:rPr sz="1200" b="1" spc="25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– </a:t>
                      </a:r>
                      <a:r>
                        <a:rPr sz="1200" b="1" spc="-10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Παραδείσου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2860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Ζώνες:</a:t>
                      </a:r>
                      <a:r>
                        <a:rPr sz="1200" spc="-2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-2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Ζώνες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2860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Ωράριο:</a:t>
                      </a:r>
                      <a:r>
                        <a:rPr sz="1200" spc="-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Δευ–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Παρ:</a:t>
                      </a:r>
                      <a:r>
                        <a:rPr sz="120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08:00–</a:t>
                      </a:r>
                      <a:r>
                        <a:rPr lang="el-GR"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21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:00</a:t>
                      </a:r>
                      <a:r>
                        <a:rPr sz="1200" spc="4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sz="120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lang="el-GR" sz="1200" dirty="0" err="1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άββατο</a:t>
                      </a:r>
                      <a:r>
                        <a:rPr lang="el-GR"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200" dirty="0" err="1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Κυρ</a:t>
                      </a:r>
                      <a:r>
                        <a:rPr lang="el-GR" sz="1200" dirty="0" err="1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ιακή</a:t>
                      </a:r>
                      <a:r>
                        <a:rPr lang="el-GR"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/Αργίες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: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Ελεύθερη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018090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07820">
                        <a:lnSpc>
                          <a:spcPct val="100000"/>
                        </a:lnSpc>
                        <a:spcBef>
                          <a:spcPts val="2125"/>
                        </a:spcBef>
                      </a:pPr>
                      <a:r>
                        <a:rPr sz="2200" b="1" spc="-25" dirty="0">
                          <a:solidFill>
                            <a:srgbClr val="018090"/>
                          </a:solidFill>
                          <a:latin typeface="Calibri"/>
                          <a:cs typeface="Calibri"/>
                        </a:rPr>
                        <a:t>911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  <a:p>
                      <a:pPr marL="16687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θέσεις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269875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18090"/>
                      </a:solidFill>
                      <a:prstDash val="solid"/>
                    </a:lnL>
                    <a:lnR w="12700">
                      <a:solidFill>
                        <a:srgbClr val="018090"/>
                      </a:solidFill>
                      <a:prstDash val="solid"/>
                    </a:lnR>
                    <a:lnB w="12700">
                      <a:solidFill>
                        <a:srgbClr val="01809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955"/>
                        </a:lnSpc>
                      </a:pPr>
                      <a:r>
                        <a:rPr sz="1200" i="1" dirty="0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Εκτός</a:t>
                      </a:r>
                      <a:r>
                        <a:rPr sz="1200" i="1" spc="-40" dirty="0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i="1" spc="-10" dirty="0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Αυγούστου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18090"/>
                      </a:solidFill>
                      <a:prstDash val="solid"/>
                    </a:lnL>
                    <a:lnB w="12700">
                      <a:solidFill>
                        <a:srgbClr val="D0DCE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D0DCE9"/>
                      </a:solidFill>
                      <a:prstDash val="solid"/>
                    </a:lnR>
                    <a:lnB w="12700">
                      <a:solidFill>
                        <a:srgbClr val="D0DCE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843" y="3549396"/>
            <a:ext cx="8551164" cy="1254264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365759" y="3602735"/>
            <a:ext cx="8412480" cy="1115695"/>
            <a:chOff x="365759" y="3602735"/>
            <a:chExt cx="8412480" cy="1115695"/>
          </a:xfrm>
        </p:grpSpPr>
        <p:sp>
          <p:nvSpPr>
            <p:cNvPr id="21" name="object 21"/>
            <p:cNvSpPr/>
            <p:nvPr/>
          </p:nvSpPr>
          <p:spPr>
            <a:xfrm>
              <a:off x="1554479" y="3602735"/>
              <a:ext cx="7223759" cy="1115695"/>
            </a:xfrm>
            <a:custGeom>
              <a:avLst/>
              <a:gdLst/>
              <a:ahLst/>
              <a:cxnLst/>
              <a:rect l="l" t="t" r="r" b="b"/>
              <a:pathLst>
                <a:path w="7223759" h="1115695">
                  <a:moveTo>
                    <a:pt x="0" y="1115568"/>
                  </a:moveTo>
                  <a:lnTo>
                    <a:pt x="7223759" y="1115568"/>
                  </a:lnTo>
                  <a:lnTo>
                    <a:pt x="7223759" y="0"/>
                  </a:lnTo>
                  <a:lnTo>
                    <a:pt x="0" y="0"/>
                  </a:lnTo>
                  <a:lnTo>
                    <a:pt x="0" y="11155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65759" y="3602735"/>
              <a:ext cx="1188720" cy="1115695"/>
            </a:xfrm>
            <a:custGeom>
              <a:avLst/>
              <a:gdLst/>
              <a:ahLst/>
              <a:cxnLst/>
              <a:rect l="l" t="t" r="r" b="b"/>
              <a:pathLst>
                <a:path w="1188720" h="1115695">
                  <a:moveTo>
                    <a:pt x="1188720" y="0"/>
                  </a:moveTo>
                  <a:lnTo>
                    <a:pt x="0" y="0"/>
                  </a:lnTo>
                  <a:lnTo>
                    <a:pt x="0" y="1115568"/>
                  </a:lnTo>
                  <a:lnTo>
                    <a:pt x="1188720" y="1115568"/>
                  </a:lnTo>
                  <a:lnTo>
                    <a:pt x="1188720" y="0"/>
                  </a:lnTo>
                  <a:close/>
                </a:path>
              </a:pathLst>
            </a:custGeom>
            <a:solidFill>
              <a:srgbClr val="E6A8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315200" y="3785615"/>
              <a:ext cx="1325880" cy="731520"/>
            </a:xfrm>
            <a:custGeom>
              <a:avLst/>
              <a:gdLst/>
              <a:ahLst/>
              <a:cxnLst/>
              <a:rect l="l" t="t" r="r" b="b"/>
              <a:pathLst>
                <a:path w="1325879" h="731520">
                  <a:moveTo>
                    <a:pt x="1325879" y="0"/>
                  </a:moveTo>
                  <a:lnTo>
                    <a:pt x="0" y="0"/>
                  </a:lnTo>
                  <a:lnTo>
                    <a:pt x="0" y="731520"/>
                  </a:lnTo>
                  <a:lnTo>
                    <a:pt x="1325879" y="731520"/>
                  </a:lnTo>
                  <a:lnTo>
                    <a:pt x="1325879" y="0"/>
                  </a:lnTo>
                  <a:close/>
                </a:path>
              </a:pathLst>
            </a:custGeom>
            <a:solidFill>
              <a:srgbClr val="E8F4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315200" y="3785615"/>
              <a:ext cx="1325880" cy="731520"/>
            </a:xfrm>
            <a:custGeom>
              <a:avLst/>
              <a:gdLst/>
              <a:ahLst/>
              <a:cxnLst/>
              <a:rect l="l" t="t" r="r" b="b"/>
              <a:pathLst>
                <a:path w="1325879" h="731520">
                  <a:moveTo>
                    <a:pt x="0" y="731520"/>
                  </a:moveTo>
                  <a:lnTo>
                    <a:pt x="1325879" y="731520"/>
                  </a:lnTo>
                  <a:lnTo>
                    <a:pt x="1325879" y="0"/>
                  </a:lnTo>
                  <a:lnTo>
                    <a:pt x="0" y="0"/>
                  </a:lnTo>
                  <a:lnTo>
                    <a:pt x="0" y="731520"/>
                  </a:lnTo>
                  <a:close/>
                </a:path>
              </a:pathLst>
            </a:custGeom>
            <a:ln w="12700">
              <a:solidFill>
                <a:srgbClr val="E6A8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5" name="object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733988"/>
              </p:ext>
            </p:extLst>
          </p:nvPr>
        </p:nvGraphicFramePr>
        <p:xfrm>
          <a:off x="359409" y="3596385"/>
          <a:ext cx="8411844" cy="1115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8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4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3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70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ΠΕΡ.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37490" marB="0">
                    <a:lnL w="12700">
                      <a:solidFill>
                        <a:srgbClr val="E6A817"/>
                      </a:solidFill>
                      <a:prstDash val="solid"/>
                    </a:lnL>
                    <a:lnR w="12700">
                      <a:solidFill>
                        <a:srgbClr val="E6A817"/>
                      </a:solidFill>
                      <a:prstDash val="solid"/>
                    </a:lnR>
                    <a:lnT w="12700">
                      <a:solidFill>
                        <a:srgbClr val="E6A817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b="1" spc="-10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Ολυμπιακού</a:t>
                      </a:r>
                      <a:r>
                        <a:rPr sz="1200" b="1" spc="-25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Σταδίου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2860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Ζώνες:</a:t>
                      </a:r>
                      <a:r>
                        <a:rPr sz="1200" spc="-2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200" spc="-2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Ζώνες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22860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Ωράριο:</a:t>
                      </a:r>
                      <a:r>
                        <a:rPr sz="1200" spc="-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Δευ–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Κυρ:</a:t>
                      </a:r>
                      <a:r>
                        <a:rPr sz="1200" spc="-1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08:00–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21:00</a:t>
                      </a:r>
                      <a:r>
                        <a:rPr sz="1200" spc="3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| Αργίες:</a:t>
                      </a:r>
                      <a:r>
                        <a:rPr sz="1200" spc="-1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Ελεύθερη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E6A817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37285" algn="ctr">
                        <a:lnSpc>
                          <a:spcPct val="100000"/>
                        </a:lnSpc>
                        <a:spcBef>
                          <a:spcPts val="2130"/>
                        </a:spcBef>
                      </a:pPr>
                      <a:r>
                        <a:rPr sz="2200" b="1" spc="-10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1.7</a:t>
                      </a:r>
                      <a:r>
                        <a:rPr lang="en-US" sz="2200" b="1" spc="-10" dirty="0">
                          <a:solidFill>
                            <a:srgbClr val="0D2B54"/>
                          </a:solidFill>
                          <a:latin typeface="Calibri"/>
                          <a:cs typeface="Calibri"/>
                        </a:rPr>
                        <a:t>66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  <a:p>
                      <a:pPr marL="1137920"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θέσεις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270510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6A817"/>
                      </a:solidFill>
                      <a:prstDash val="solid"/>
                    </a:lnL>
                    <a:lnR w="12700">
                      <a:solidFill>
                        <a:srgbClr val="E6A817"/>
                      </a:solidFill>
                      <a:prstDash val="solid"/>
                    </a:lnR>
                    <a:lnB w="12700">
                      <a:solidFill>
                        <a:srgbClr val="E6A81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955"/>
                        </a:lnSpc>
                      </a:pPr>
                      <a:r>
                        <a:rPr sz="1200" i="1" dirty="0" err="1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Εκτός</a:t>
                      </a:r>
                      <a:r>
                        <a:rPr sz="1200" i="1" spc="-40" dirty="0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i="1" dirty="0" err="1">
                          <a:solidFill>
                            <a:srgbClr val="6B8AAE"/>
                          </a:solidFill>
                          <a:latin typeface="Calibri"/>
                          <a:cs typeface="Calibri"/>
                        </a:rPr>
                        <a:t>Αυγούστου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E6A817"/>
                      </a:solidFill>
                      <a:prstDash val="solid"/>
                    </a:lnL>
                    <a:lnB w="12700">
                      <a:solidFill>
                        <a:srgbClr val="D0DCE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D0DCE9"/>
                      </a:solidFill>
                      <a:prstDash val="solid"/>
                    </a:lnR>
                    <a:lnB w="12700">
                      <a:solidFill>
                        <a:srgbClr val="D0DCE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365759" y="4828032"/>
            <a:ext cx="8412480" cy="201295"/>
          </a:xfrm>
          <a:custGeom>
            <a:avLst/>
            <a:gdLst/>
            <a:ahLst/>
            <a:cxnLst/>
            <a:rect l="l" t="t" r="r" b="b"/>
            <a:pathLst>
              <a:path w="8412480" h="201295">
                <a:moveTo>
                  <a:pt x="0" y="201167"/>
                </a:moveTo>
                <a:lnTo>
                  <a:pt x="8412480" y="201167"/>
                </a:lnTo>
                <a:lnTo>
                  <a:pt x="8412480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ln w="12700">
            <a:solidFill>
              <a:srgbClr val="0D2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59409" y="4841475"/>
            <a:ext cx="8425180" cy="174407"/>
          </a:xfrm>
          <a:prstGeom prst="rect">
            <a:avLst/>
          </a:prstGeom>
          <a:solidFill>
            <a:srgbClr val="0D2B54"/>
          </a:solidFill>
        </p:spPr>
        <p:txBody>
          <a:bodyPr vert="horz" wrap="square" lIns="0" tIns="2794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20"/>
              </a:spcBef>
            </a:pP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ΣΥΝΟΛΟ</a:t>
            </a:r>
            <a:r>
              <a:rPr sz="95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ΝΟΜΙΜΩΝ</a:t>
            </a:r>
            <a:r>
              <a:rPr sz="9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ΘΕΣΕΩΝ</a:t>
            </a:r>
            <a:r>
              <a:rPr sz="95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ΣΕΣ:</a:t>
            </a:r>
            <a:r>
              <a:rPr sz="950" b="1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3.9</a:t>
            </a:r>
            <a:r>
              <a:rPr lang="en-US" sz="950" b="1" dirty="0">
                <a:solidFill>
                  <a:srgbClr val="FFFFFF"/>
                </a:solidFill>
                <a:latin typeface="Calibri"/>
                <a:cs typeface="Calibri"/>
              </a:rPr>
              <a:t>75</a:t>
            </a:r>
            <a:r>
              <a:rPr sz="950" b="1" spc="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|</a:t>
            </a:r>
            <a:r>
              <a:rPr sz="950" b="1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Εκτίμηση</a:t>
            </a:r>
            <a:r>
              <a:rPr sz="95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ακριβούς</a:t>
            </a:r>
            <a:r>
              <a:rPr sz="9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αριθμού</a:t>
            </a:r>
            <a:r>
              <a:rPr sz="9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κατά</a:t>
            </a:r>
            <a:r>
              <a:rPr sz="95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9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μελέτη</a:t>
            </a:r>
            <a:r>
              <a:rPr sz="950" b="1" spc="-10" dirty="0">
                <a:solidFill>
                  <a:srgbClr val="FFFFFF"/>
                </a:solidFill>
                <a:latin typeface="Calibri"/>
                <a:cs typeface="Calibri"/>
              </a:rPr>
              <a:t> εφαρμογής</a:t>
            </a:r>
            <a:r>
              <a:rPr sz="9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Calibri"/>
                <a:cs typeface="Calibri"/>
              </a:rPr>
              <a:t>(±10%)</a:t>
            </a:r>
            <a:endParaRPr sz="9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73152"/>
            <a:ext cx="2377440" cy="201295"/>
          </a:xfrm>
          <a:prstGeom prst="rect">
            <a:avLst/>
          </a:prstGeom>
          <a:solidFill>
            <a:srgbClr val="3A88C8"/>
          </a:solidFill>
          <a:ln w="12700">
            <a:solidFill>
              <a:srgbClr val="3A88C8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544195">
              <a:lnSpc>
                <a:spcPct val="100000"/>
              </a:lnSpc>
              <a:spcBef>
                <a:spcPts val="19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r>
              <a:rPr sz="900" b="1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ΠΕΡΙΟΧΕΣ</a:t>
            </a:r>
            <a:r>
              <a:rPr sz="9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ΕΦΑΡΜΟΓΗΣ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44500" y="289306"/>
            <a:ext cx="7995920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/>
              <a:t>3</a:t>
            </a:r>
            <a:r>
              <a:rPr sz="2600" spc="-35" dirty="0"/>
              <a:t> </a:t>
            </a:r>
            <a:r>
              <a:rPr sz="2600" dirty="0"/>
              <a:t>Περιοχές</a:t>
            </a:r>
            <a:r>
              <a:rPr sz="2600" spc="-30" dirty="0"/>
              <a:t> </a:t>
            </a:r>
            <a:r>
              <a:rPr sz="2600" dirty="0"/>
              <a:t>Εφαρμογής</a:t>
            </a:r>
            <a:r>
              <a:rPr sz="2600" spc="-50" dirty="0"/>
              <a:t> </a:t>
            </a:r>
            <a:r>
              <a:rPr sz="2600" dirty="0"/>
              <a:t>–</a:t>
            </a:r>
            <a:r>
              <a:rPr sz="2600" spc="-10" dirty="0"/>
              <a:t> </a:t>
            </a:r>
            <a:r>
              <a:rPr lang="el-GR" sz="2600" spc="-10" dirty="0"/>
              <a:t>Χάρτες</a:t>
            </a:r>
            <a:endParaRPr sz="2600" dirty="0"/>
          </a:p>
        </p:txBody>
      </p:sp>
      <p:sp>
        <p:nvSpPr>
          <p:cNvPr id="4" name="object 4"/>
          <p:cNvSpPr/>
          <p:nvPr/>
        </p:nvSpPr>
        <p:spPr>
          <a:xfrm>
            <a:off x="457200" y="960119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0160">
            <a:solidFill>
              <a:srgbClr val="D0DC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8199" y="787163"/>
            <a:ext cx="124269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dirty="0">
                <a:solidFill>
                  <a:srgbClr val="0D2B54"/>
                </a:solidFill>
                <a:latin typeface="Calibri"/>
                <a:cs typeface="Calibri"/>
              </a:rPr>
              <a:t>Κεντρική</a:t>
            </a:r>
            <a:r>
              <a:rPr sz="1300" b="1" spc="-3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0D2B54"/>
                </a:solidFill>
                <a:latin typeface="Calibri"/>
                <a:cs typeface="Calibri"/>
              </a:rPr>
              <a:t>Περιοχή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07727" y="787163"/>
            <a:ext cx="223583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0D2B54"/>
                </a:solidFill>
                <a:latin typeface="Calibri"/>
                <a:cs typeface="Calibri"/>
              </a:rPr>
              <a:t>Φραγκοκκλησιάς</a:t>
            </a:r>
            <a:r>
              <a:rPr sz="1300" b="1" spc="2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0D2B54"/>
                </a:solidFill>
                <a:latin typeface="Calibri"/>
                <a:cs typeface="Calibri"/>
              </a:rPr>
              <a:t>– </a:t>
            </a:r>
            <a:r>
              <a:rPr sz="1300" b="1" spc="-10" dirty="0">
                <a:solidFill>
                  <a:srgbClr val="0D2B54"/>
                </a:solidFill>
                <a:latin typeface="Calibri"/>
                <a:cs typeface="Calibri"/>
              </a:rPr>
              <a:t>Παραδείσου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36913" y="794892"/>
            <a:ext cx="148272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0D2B54"/>
                </a:solidFill>
                <a:latin typeface="Calibri"/>
                <a:cs typeface="Calibri"/>
              </a:rPr>
              <a:t>Ολυμπιακού</a:t>
            </a:r>
            <a:r>
              <a:rPr sz="1300" b="1" spc="-2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0D2B54"/>
                </a:solidFill>
                <a:latin typeface="Calibri"/>
                <a:cs typeface="Calibri"/>
              </a:rPr>
              <a:t>Σταδίου</a:t>
            </a:r>
            <a:endParaRPr sz="13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561678"/>
            <a:ext cx="2493933" cy="337227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9008" y="1597623"/>
            <a:ext cx="2664183" cy="3399848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6343926" y="1625850"/>
            <a:ext cx="2664183" cy="3372272"/>
            <a:chOff x="6446988" y="1488598"/>
            <a:chExt cx="2683510" cy="279590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6988" y="1488598"/>
              <a:ext cx="2683041" cy="27019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3856" y="3960063"/>
              <a:ext cx="376288" cy="323900"/>
            </a:xfrm>
            <a:prstGeom prst="rect">
              <a:avLst/>
            </a:prstGeom>
          </p:spPr>
        </p:pic>
      </p:grp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241D733D-42DE-556A-E29B-7753EC0146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457" y="1085485"/>
            <a:ext cx="2664183" cy="469433"/>
          </a:xfrm>
          <a:prstGeom prst="rect">
            <a:avLst/>
          </a:prstGeom>
        </p:spPr>
      </p:pic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AC5BEF58-0115-1C17-678F-C6EE0BEF0D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9008" y="1086089"/>
            <a:ext cx="2664183" cy="469433"/>
          </a:xfrm>
          <a:prstGeom prst="rect">
            <a:avLst/>
          </a:prstGeom>
        </p:spPr>
      </p:pic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4A06A85F-3929-2FDC-8217-5A9A0A8512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9665" y="1089237"/>
            <a:ext cx="2664183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-25" dirty="0">
                <a:solidFill>
                  <a:srgbClr val="3A88C8"/>
                </a:solidFill>
              </a:rPr>
              <a:t>05</a:t>
            </a:r>
            <a:endParaRPr sz="8000"/>
          </a:p>
        </p:txBody>
      </p:sp>
      <p:sp>
        <p:nvSpPr>
          <p:cNvPr id="3" name="object 3"/>
          <p:cNvSpPr/>
          <p:nvPr/>
        </p:nvSpPr>
        <p:spPr>
          <a:xfrm>
            <a:off x="457200" y="2743200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19050">
            <a:solidFill>
              <a:srgbClr val="0180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Προτεινόμενο</a:t>
            </a:r>
            <a:r>
              <a:rPr sz="30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Μοντέλο Λειτουργίας</a:t>
            </a:r>
            <a:r>
              <a:rPr sz="30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ανά</a:t>
            </a:r>
            <a:r>
              <a:rPr sz="30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Περιοχή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DAF9BC3-7008-1749-DA72-59EC39E37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361950"/>
            <a:ext cx="2523963" cy="85351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850" y="66802"/>
            <a:ext cx="2390140" cy="21399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538480">
              <a:lnSpc>
                <a:spcPct val="100000"/>
              </a:lnSpc>
              <a:spcBef>
                <a:spcPts val="24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r>
              <a:rPr sz="900" b="1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ΜΟΝΤΕΛΟ</a:t>
            </a:r>
            <a:r>
              <a:rPr sz="9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ΛΕΙΤΟΥΡΓΙΑΣ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/>
              <a:t>Κατηγορίες</a:t>
            </a:r>
            <a:r>
              <a:rPr sz="2600" spc="-50" dirty="0"/>
              <a:t> </a:t>
            </a:r>
            <a:r>
              <a:rPr sz="2600" dirty="0"/>
              <a:t>Νόμιμων</a:t>
            </a:r>
            <a:r>
              <a:rPr sz="2600" spc="-55" dirty="0"/>
              <a:t> </a:t>
            </a:r>
            <a:r>
              <a:rPr sz="2600" dirty="0"/>
              <a:t>Θέσεων</a:t>
            </a:r>
            <a:r>
              <a:rPr sz="2600" spc="-55" dirty="0"/>
              <a:t> </a:t>
            </a:r>
            <a:r>
              <a:rPr sz="2600" spc="-10" dirty="0"/>
              <a:t>Στάθμευσης</a:t>
            </a:r>
            <a:endParaRPr sz="2600" dirty="0"/>
          </a:p>
        </p:txBody>
      </p:sp>
      <p:sp>
        <p:nvSpPr>
          <p:cNvPr id="4" name="object 4"/>
          <p:cNvSpPr/>
          <p:nvPr/>
        </p:nvSpPr>
        <p:spPr>
          <a:xfrm>
            <a:off x="457200" y="960119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0160">
            <a:solidFill>
              <a:srgbClr val="D0DC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84988" y="1016508"/>
            <a:ext cx="2790825" cy="1830705"/>
            <a:chOff x="284988" y="1016508"/>
            <a:chExt cx="2790825" cy="18307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988" y="1016508"/>
              <a:ext cx="2790444" cy="18303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60" y="1078992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60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65759" y="1078991"/>
            <a:ext cx="2651760" cy="347980"/>
          </a:xfrm>
          <a:prstGeom prst="rect">
            <a:avLst/>
          </a:prstGeom>
          <a:solidFill>
            <a:srgbClr val="1564A7"/>
          </a:solidFill>
          <a:ln w="12700">
            <a:solidFill>
              <a:srgbClr val="1564A7"/>
            </a:solidFill>
          </a:ln>
        </p:spPr>
        <p:txBody>
          <a:bodyPr vert="horz" wrap="square" lIns="0" tIns="73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75"/>
              </a:spcBef>
            </a:pP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ΑμεΑ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5759" y="1426463"/>
            <a:ext cx="2651760" cy="83227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2710" rIns="0" bIns="0" rtlCol="0">
            <a:spAutoFit/>
          </a:bodyPr>
          <a:lstStyle/>
          <a:p>
            <a:pPr marL="200660">
              <a:lnSpc>
                <a:spcPct val="100000"/>
              </a:lnSpc>
              <a:spcBef>
                <a:spcPts val="730"/>
              </a:spcBef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Αποκλειστική</a:t>
            </a:r>
            <a:r>
              <a:rPr sz="1200" spc="-5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χρήση</a:t>
            </a:r>
            <a:endParaRPr sz="1200" dirty="0">
              <a:latin typeface="Calibri"/>
              <a:cs typeface="Calibri"/>
            </a:endParaRPr>
          </a:p>
          <a:p>
            <a:pPr marL="372745" indent="-172085">
              <a:lnSpc>
                <a:spcPct val="100000"/>
              </a:lnSpc>
              <a:buFont typeface="Arial MT"/>
              <a:buChar char="•"/>
              <a:tabLst>
                <a:tab pos="372745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5%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των</a:t>
            </a:r>
            <a:r>
              <a:rPr sz="12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θέσεων</a:t>
            </a:r>
            <a:r>
              <a:rPr sz="12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σε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κάθε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περιοχή</a:t>
            </a:r>
            <a:endParaRPr sz="1200" dirty="0">
              <a:latin typeface="Calibri"/>
              <a:cs typeface="Calibri"/>
            </a:endParaRPr>
          </a:p>
          <a:p>
            <a:pPr marL="373380" marR="344805" indent="-172720">
              <a:lnSpc>
                <a:spcPct val="100000"/>
              </a:lnSpc>
              <a:buFont typeface="Arial MT"/>
              <a:buChar char="•"/>
              <a:tabLst>
                <a:tab pos="373380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Σε</a:t>
            </a:r>
            <a:r>
              <a:rPr sz="1200" spc="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εκκλησίες,</a:t>
            </a:r>
            <a:r>
              <a:rPr sz="12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σχολεία,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σταθμούς,</a:t>
            </a:r>
            <a:r>
              <a:rPr sz="1200" spc="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1A2940"/>
                </a:solidFill>
                <a:latin typeface="Calibri"/>
                <a:cs typeface="Calibri"/>
              </a:rPr>
              <a:t>και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 αγορά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19627" y="1016508"/>
            <a:ext cx="2790825" cy="1830705"/>
            <a:chOff x="3119627" y="1016508"/>
            <a:chExt cx="2790825" cy="183070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9627" y="1016508"/>
              <a:ext cx="2790444" cy="18303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00399" y="1078992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60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200400" y="1078991"/>
            <a:ext cx="2651760" cy="347980"/>
          </a:xfrm>
          <a:prstGeom prst="rect">
            <a:avLst/>
          </a:prstGeom>
          <a:solidFill>
            <a:srgbClr val="018090"/>
          </a:solidFill>
          <a:ln w="12700">
            <a:solidFill>
              <a:srgbClr val="018090"/>
            </a:solidFill>
          </a:ln>
        </p:spPr>
        <p:txBody>
          <a:bodyPr vert="horz" wrap="square" lIns="0" tIns="730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75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Κατοίκων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00400" y="1426463"/>
            <a:ext cx="2651760" cy="101694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2710" rIns="0" bIns="0" rtlCol="0">
            <a:spAutoFit/>
          </a:bodyPr>
          <a:lstStyle/>
          <a:p>
            <a:pPr marL="201295" marR="251460">
              <a:lnSpc>
                <a:spcPct val="100000"/>
              </a:lnSpc>
              <a:spcBef>
                <a:spcPts val="730"/>
              </a:spcBef>
            </a:pP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Αποκλειστικά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για</a:t>
            </a:r>
            <a:r>
              <a:rPr sz="1200" spc="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εγκεκριμένους</a:t>
            </a:r>
            <a:r>
              <a:rPr sz="12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μόνιμους κατοίκους</a:t>
            </a:r>
            <a:endParaRPr sz="1200" dirty="0">
              <a:latin typeface="Calibri"/>
              <a:cs typeface="Calibri"/>
            </a:endParaRPr>
          </a:p>
          <a:p>
            <a:pPr marL="373380" indent="-172085">
              <a:lnSpc>
                <a:spcPct val="100000"/>
              </a:lnSpc>
              <a:buFont typeface="Arial MT"/>
              <a:buChar char="•"/>
              <a:tabLst>
                <a:tab pos="373380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Αίτηση</a:t>
            </a:r>
            <a:r>
              <a:rPr sz="12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&amp;</a:t>
            </a:r>
            <a:r>
              <a:rPr sz="12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έγκριση</a:t>
            </a:r>
            <a:r>
              <a:rPr sz="12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από</a:t>
            </a:r>
            <a:r>
              <a:rPr sz="12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Δήμο</a:t>
            </a:r>
            <a:endParaRPr sz="1200" dirty="0">
              <a:latin typeface="Calibri"/>
              <a:cs typeface="Calibri"/>
            </a:endParaRPr>
          </a:p>
          <a:p>
            <a:pPr marL="373380" indent="-172085">
              <a:lnSpc>
                <a:spcPct val="100000"/>
              </a:lnSpc>
              <a:buFont typeface="Arial MT"/>
              <a:buChar char="•"/>
              <a:tabLst>
                <a:tab pos="373380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Ετήσιο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τέλος:</a:t>
            </a:r>
            <a:r>
              <a:rPr sz="12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30€ (1ο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όχημα)</a:t>
            </a:r>
            <a:r>
              <a:rPr sz="1200" spc="-3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/</a:t>
            </a:r>
            <a:r>
              <a:rPr sz="12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50€</a:t>
            </a:r>
            <a:r>
              <a:rPr sz="12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(2ο)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954267" y="1016508"/>
            <a:ext cx="2790825" cy="1830705"/>
            <a:chOff x="5954267" y="1016508"/>
            <a:chExt cx="2790825" cy="183070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4267" y="1016508"/>
              <a:ext cx="2790443" cy="183032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035039" y="1078992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59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035040" y="1078991"/>
            <a:ext cx="2651760" cy="347980"/>
          </a:xfrm>
          <a:prstGeom prst="rect">
            <a:avLst/>
          </a:prstGeom>
          <a:solidFill>
            <a:srgbClr val="3A88C8"/>
          </a:solidFill>
          <a:ln w="12700">
            <a:solidFill>
              <a:srgbClr val="3A88C8"/>
            </a:solidFill>
          </a:ln>
        </p:spPr>
        <p:txBody>
          <a:bodyPr vert="horz" wrap="square" lIns="0" tIns="7302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575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Επισκεπτών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35040" y="1426463"/>
            <a:ext cx="2651760" cy="647613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2710" rIns="0" bIns="0" rtlCol="0">
            <a:spAutoFit/>
          </a:bodyPr>
          <a:lstStyle/>
          <a:p>
            <a:pPr marL="201930">
              <a:lnSpc>
                <a:spcPct val="100000"/>
              </a:lnSpc>
              <a:spcBef>
                <a:spcPts val="730"/>
              </a:spcBef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Όλα</a:t>
            </a:r>
            <a:r>
              <a:rPr sz="12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τα</a:t>
            </a:r>
            <a:r>
              <a:rPr sz="12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οχήματα</a:t>
            </a:r>
            <a:r>
              <a:rPr sz="12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βάσει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τιμοκαταλόγου</a:t>
            </a:r>
            <a:endParaRPr sz="1200" dirty="0">
              <a:latin typeface="Calibri"/>
              <a:cs typeface="Calibri"/>
            </a:endParaRPr>
          </a:p>
          <a:p>
            <a:pPr marL="374015" marR="229870" indent="-172720">
              <a:lnSpc>
                <a:spcPct val="100000"/>
              </a:lnSpc>
              <a:buFont typeface="Arial MT"/>
              <a:buChar char="•"/>
              <a:tabLst>
                <a:tab pos="374015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Κοντά</a:t>
            </a:r>
            <a:r>
              <a:rPr sz="12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σε</a:t>
            </a:r>
            <a:r>
              <a:rPr sz="12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εμπορικά</a:t>
            </a:r>
            <a:r>
              <a:rPr sz="12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σημεία</a:t>
            </a:r>
            <a:r>
              <a:rPr sz="12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&amp;</a:t>
            </a:r>
            <a:r>
              <a:rPr sz="12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σταθμούς </a:t>
            </a:r>
            <a:r>
              <a:rPr sz="1200" spc="-25" dirty="0">
                <a:solidFill>
                  <a:srgbClr val="1A2940"/>
                </a:solidFill>
                <a:latin typeface="Calibri"/>
                <a:cs typeface="Calibri"/>
              </a:rPr>
              <a:t>ΜΜΜ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84988" y="2936760"/>
            <a:ext cx="2790825" cy="1830705"/>
            <a:chOff x="284988" y="2936760"/>
            <a:chExt cx="2790825" cy="1830705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988" y="2936760"/>
              <a:ext cx="2790444" cy="183032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65760" y="2999231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60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65759" y="2999232"/>
            <a:ext cx="2651760" cy="347980"/>
          </a:xfrm>
          <a:prstGeom prst="rect">
            <a:avLst/>
          </a:prstGeom>
          <a:solidFill>
            <a:srgbClr val="2D7C31"/>
          </a:solidFill>
          <a:ln w="12700">
            <a:solidFill>
              <a:srgbClr val="2D7C31"/>
            </a:solidFill>
          </a:ln>
        </p:spPr>
        <p:txBody>
          <a:bodyPr vert="horz" wrap="square" lIns="0" tIns="73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Μικτές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5759" y="3346703"/>
            <a:ext cx="2651760" cy="8329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3345" rIns="0" bIns="0" rtlCol="0">
            <a:spAutoFit/>
          </a:bodyPr>
          <a:lstStyle/>
          <a:p>
            <a:pPr marL="200660">
              <a:lnSpc>
                <a:spcPct val="100000"/>
              </a:lnSpc>
              <a:spcBef>
                <a:spcPts val="735"/>
              </a:spcBef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Κάτοικοι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δωρεάν</a:t>
            </a:r>
            <a:r>
              <a:rPr sz="1200" spc="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+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 επισκέπτες</a:t>
            </a:r>
            <a:r>
              <a:rPr sz="1200" spc="-2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με</a:t>
            </a:r>
            <a:r>
              <a:rPr sz="12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χρέωση</a:t>
            </a:r>
            <a:endParaRPr sz="1200" dirty="0">
              <a:latin typeface="Calibri"/>
              <a:cs typeface="Calibri"/>
            </a:endParaRPr>
          </a:p>
          <a:p>
            <a:pPr marL="372745" indent="-172085">
              <a:lnSpc>
                <a:spcPct val="100000"/>
              </a:lnSpc>
              <a:buFont typeface="Arial MT"/>
              <a:buChar char="•"/>
              <a:tabLst>
                <a:tab pos="372745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Βέλτιστη</a:t>
            </a:r>
            <a:r>
              <a:rPr sz="1200" spc="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εξυπηρέτηση</a:t>
            </a:r>
            <a:r>
              <a:rPr sz="1200" spc="-1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και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των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1A2940"/>
                </a:solidFill>
                <a:latin typeface="Calibri"/>
                <a:cs typeface="Calibri"/>
              </a:rPr>
              <a:t>δύο</a:t>
            </a:r>
            <a:endParaRPr sz="1200" dirty="0">
              <a:latin typeface="Calibri"/>
              <a:cs typeface="Calibri"/>
            </a:endParaRPr>
          </a:p>
          <a:p>
            <a:pPr marL="373380">
              <a:lnSpc>
                <a:spcPct val="100000"/>
              </a:lnSpc>
            </a:pP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ομάδων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119627" y="2936760"/>
            <a:ext cx="2790825" cy="1830705"/>
            <a:chOff x="3119627" y="2936760"/>
            <a:chExt cx="2790825" cy="1830705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9627" y="2936760"/>
              <a:ext cx="2790444" cy="183032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200399" y="2999231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60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200400" y="2999232"/>
            <a:ext cx="2651760" cy="347980"/>
          </a:xfrm>
          <a:prstGeom prst="rect">
            <a:avLst/>
          </a:prstGeom>
          <a:solidFill>
            <a:srgbClr val="E6A817"/>
          </a:solidFill>
          <a:ln w="12700">
            <a:solidFill>
              <a:srgbClr val="E6A817"/>
            </a:solidFill>
          </a:ln>
        </p:spPr>
        <p:txBody>
          <a:bodyPr vert="horz" wrap="square" lIns="0" tIns="73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Τροφοδοσίας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00400" y="3346703"/>
            <a:ext cx="2651760" cy="101758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3345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735"/>
              </a:spcBef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Οχήματα</a:t>
            </a:r>
            <a:r>
              <a:rPr sz="1200" spc="-4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φορτοεκφόρτωσης</a:t>
            </a:r>
            <a:endParaRPr sz="1200" dirty="0">
              <a:latin typeface="Calibri"/>
              <a:cs typeface="Calibri"/>
            </a:endParaRPr>
          </a:p>
          <a:p>
            <a:pPr marL="373380" indent="-172085">
              <a:lnSpc>
                <a:spcPct val="100000"/>
              </a:lnSpc>
              <a:buFont typeface="Arial MT"/>
              <a:buChar char="•"/>
              <a:tabLst>
                <a:tab pos="373380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Max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15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λεπτά</a:t>
            </a:r>
            <a:endParaRPr sz="1200" dirty="0">
              <a:latin typeface="Calibri"/>
              <a:cs typeface="Calibri"/>
            </a:endParaRPr>
          </a:p>
          <a:p>
            <a:pPr marL="373380" indent="-172085">
              <a:lnSpc>
                <a:spcPct val="100000"/>
              </a:lnSpc>
              <a:buFont typeface="Arial MT"/>
              <a:buChar char="•"/>
              <a:tabLst>
                <a:tab pos="373380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Ωράριο: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06:00</a:t>
            </a:r>
            <a:r>
              <a:rPr lang="el-GR" sz="1200" spc="-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lang="el-GR" sz="1200" spc="-10" dirty="0" err="1">
                <a:solidFill>
                  <a:srgbClr val="1A2940"/>
                </a:solidFill>
                <a:latin typeface="Calibri"/>
                <a:cs typeface="Calibri"/>
              </a:rPr>
              <a:t>πμ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–</a:t>
            </a:r>
            <a:r>
              <a:rPr sz="1200" spc="-20" dirty="0">
                <a:solidFill>
                  <a:srgbClr val="1A2940"/>
                </a:solidFill>
                <a:latin typeface="Calibri"/>
                <a:cs typeface="Calibri"/>
              </a:rPr>
              <a:t>11:00</a:t>
            </a:r>
            <a:r>
              <a:rPr lang="el-GR" sz="1200" spc="-2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lang="el-GR" sz="1200" spc="-20" dirty="0" err="1">
                <a:solidFill>
                  <a:srgbClr val="1A2940"/>
                </a:solidFill>
                <a:latin typeface="Calibri"/>
                <a:cs typeface="Calibri"/>
              </a:rPr>
              <a:t>πμ</a:t>
            </a:r>
            <a:endParaRPr sz="1200" dirty="0">
              <a:latin typeface="Calibri"/>
              <a:cs typeface="Calibri"/>
            </a:endParaRPr>
          </a:p>
          <a:p>
            <a:pPr marL="373380" indent="-172085">
              <a:lnSpc>
                <a:spcPct val="100000"/>
              </a:lnSpc>
              <a:buFont typeface="Arial MT"/>
              <a:buChar char="•"/>
              <a:tabLst>
                <a:tab pos="373380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Μετά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 μετατρέπονται</a:t>
            </a:r>
            <a:r>
              <a:rPr sz="1200" spc="1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σε μικτές</a:t>
            </a:r>
            <a:r>
              <a:rPr sz="1200" spc="-5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θέσεις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954267" y="2936760"/>
            <a:ext cx="2790825" cy="1830705"/>
            <a:chOff x="5954267" y="2936760"/>
            <a:chExt cx="2790825" cy="1830705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54267" y="2936760"/>
              <a:ext cx="2790443" cy="183032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035039" y="2999231"/>
              <a:ext cx="2651760" cy="1691639"/>
            </a:xfrm>
            <a:custGeom>
              <a:avLst/>
              <a:gdLst/>
              <a:ahLst/>
              <a:cxnLst/>
              <a:rect l="l" t="t" r="r" b="b"/>
              <a:pathLst>
                <a:path w="2651759" h="1691639">
                  <a:moveTo>
                    <a:pt x="0" y="1691639"/>
                  </a:moveTo>
                  <a:lnTo>
                    <a:pt x="2651760" y="1691639"/>
                  </a:lnTo>
                  <a:lnTo>
                    <a:pt x="2651760" y="0"/>
                  </a:lnTo>
                  <a:lnTo>
                    <a:pt x="0" y="0"/>
                  </a:lnTo>
                  <a:lnTo>
                    <a:pt x="0" y="1691639"/>
                  </a:lnTo>
                  <a:close/>
                </a:path>
              </a:pathLst>
            </a:custGeom>
            <a:ln w="12700">
              <a:solidFill>
                <a:srgbClr val="D0DCE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035040" y="2999232"/>
            <a:ext cx="2651760" cy="347980"/>
          </a:xfrm>
          <a:prstGeom prst="rect">
            <a:avLst/>
          </a:prstGeom>
          <a:solidFill>
            <a:srgbClr val="0D2B54"/>
          </a:solidFill>
          <a:ln w="12700">
            <a:solidFill>
              <a:srgbClr val="0D2B54"/>
            </a:solidFill>
          </a:ln>
        </p:spPr>
        <p:txBody>
          <a:bodyPr vert="horz" wrap="square" lIns="0" tIns="73660" rIns="0" bIns="0" rtlCol="0">
            <a:spAutoFit/>
          </a:bodyPr>
          <a:lstStyle/>
          <a:p>
            <a:pPr marL="816610">
              <a:lnSpc>
                <a:spcPct val="100000"/>
              </a:lnSpc>
              <a:spcBef>
                <a:spcPts val="58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Επαγγελματικές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35040" y="3346703"/>
            <a:ext cx="2651760" cy="8329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33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35"/>
              </a:spcBef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Ξενοδοχεία,</a:t>
            </a:r>
            <a:r>
              <a:rPr sz="1200" spc="-5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συνεργεία,</a:t>
            </a:r>
            <a:r>
              <a:rPr sz="12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φαρμακεία,</a:t>
            </a:r>
            <a:r>
              <a:rPr sz="1200" spc="-5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1A2940"/>
                </a:solidFill>
                <a:latin typeface="Calibri"/>
                <a:cs typeface="Calibri"/>
              </a:rPr>
              <a:t>κλπ</a:t>
            </a:r>
            <a:endParaRPr sz="1200" dirty="0">
              <a:latin typeface="Calibri"/>
              <a:cs typeface="Calibri"/>
            </a:endParaRPr>
          </a:p>
          <a:p>
            <a:pPr marL="264160" indent="-172085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Ετήσιο</a:t>
            </a:r>
            <a:r>
              <a:rPr sz="1200" spc="-3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τέλος</a:t>
            </a:r>
            <a:r>
              <a:rPr sz="12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1.000€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 (αναπροσαρμοζόμενο)</a:t>
            </a:r>
            <a:endParaRPr sz="1200" dirty="0">
              <a:latin typeface="Calibri"/>
              <a:cs typeface="Calibri"/>
            </a:endParaRPr>
          </a:p>
          <a:p>
            <a:pPr marL="264160" indent="-172085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200" dirty="0">
                <a:solidFill>
                  <a:srgbClr val="1A2940"/>
                </a:solidFill>
                <a:latin typeface="Calibri"/>
                <a:cs typeface="Calibri"/>
              </a:rPr>
              <a:t>Κατόπιν</a:t>
            </a:r>
            <a:r>
              <a:rPr sz="1200" spc="-40" dirty="0">
                <a:solidFill>
                  <a:srgbClr val="1A2940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2940"/>
                </a:solidFill>
                <a:latin typeface="Calibri"/>
                <a:cs typeface="Calibri"/>
              </a:rPr>
              <a:t>αίτησης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850" y="66802"/>
            <a:ext cx="2390140" cy="213995"/>
          </a:xfrm>
          <a:prstGeom prst="rect">
            <a:avLst/>
          </a:prstGeom>
          <a:solidFill>
            <a:srgbClr val="3A88C8"/>
          </a:solidFill>
          <a:ln w="3175">
            <a:solidFill>
              <a:srgbClr val="3A88C8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538480">
              <a:lnSpc>
                <a:spcPct val="100000"/>
              </a:lnSpc>
              <a:spcBef>
                <a:spcPts val="24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r>
              <a:rPr sz="900" b="1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ΜΟΝΤΕΛΟ</a:t>
            </a:r>
            <a:r>
              <a:rPr sz="9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ΛΕΙΤΟΥΡΓΙΑΣ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/>
              <a:t>Κατανομή</a:t>
            </a:r>
            <a:r>
              <a:rPr sz="2600" spc="-60" dirty="0"/>
              <a:t> </a:t>
            </a:r>
            <a:r>
              <a:rPr sz="2600" dirty="0"/>
              <a:t>Θέσεων</a:t>
            </a:r>
            <a:r>
              <a:rPr sz="2600" spc="-80" dirty="0"/>
              <a:t> </a:t>
            </a:r>
            <a:r>
              <a:rPr sz="2600" dirty="0"/>
              <a:t>&amp;</a:t>
            </a:r>
            <a:r>
              <a:rPr sz="2600" spc="-55" dirty="0"/>
              <a:t> </a:t>
            </a:r>
            <a:r>
              <a:rPr sz="2600" dirty="0"/>
              <a:t>Τιμολογιακή</a:t>
            </a:r>
            <a:r>
              <a:rPr sz="2600" spc="-60" dirty="0"/>
              <a:t> </a:t>
            </a:r>
            <a:r>
              <a:rPr sz="2600" spc="-10" dirty="0"/>
              <a:t>Πολιτική</a:t>
            </a:r>
            <a:endParaRPr sz="2600"/>
          </a:p>
        </p:txBody>
      </p:sp>
      <p:sp>
        <p:nvSpPr>
          <p:cNvPr id="4" name="object 4"/>
          <p:cNvSpPr/>
          <p:nvPr/>
        </p:nvSpPr>
        <p:spPr>
          <a:xfrm>
            <a:off x="457200" y="960119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0160">
            <a:solidFill>
              <a:srgbClr val="D0DC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471292"/>
              </p:ext>
            </p:extLst>
          </p:nvPr>
        </p:nvGraphicFramePr>
        <p:xfrm>
          <a:off x="362584" y="1075816"/>
          <a:ext cx="7589518" cy="1096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3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b="1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ΑμεΑ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Κατοίκων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Επισκεπτών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Μικτές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297B2D"/>
                    </a:solidFill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Τροφοδ.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Επαγγ.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0D2B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b="1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Περιοχή</a:t>
                      </a:r>
                      <a:r>
                        <a:rPr sz="950" b="1" spc="-4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l-GR" sz="95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5%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1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11%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l-GR" sz="950" spc="-1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9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1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b="1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Περιοχή</a:t>
                      </a:r>
                      <a:r>
                        <a:rPr sz="950" b="1" spc="1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l-GR" sz="95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5%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29%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11%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51</a:t>
                      </a: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l-GR"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9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b="1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Περιοχή</a:t>
                      </a:r>
                      <a:r>
                        <a:rPr sz="950" b="1" spc="1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5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l-GR" sz="95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5%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40%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25%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26%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-1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2%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6350">
                      <a:solidFill>
                        <a:srgbClr val="D0DCE9"/>
                      </a:solidFill>
                      <a:prstDash val="solid"/>
                    </a:lnL>
                    <a:lnR w="6350">
                      <a:solidFill>
                        <a:srgbClr val="D0DCE9"/>
                      </a:solidFill>
                      <a:prstDash val="solid"/>
                    </a:lnR>
                    <a:lnT w="6350">
                      <a:solidFill>
                        <a:srgbClr val="D0DCE9"/>
                      </a:solidFill>
                      <a:prstDash val="solid"/>
                    </a:lnT>
                    <a:lnB w="635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44500" y="2391283"/>
            <a:ext cx="23590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0D2B54"/>
                </a:solidFill>
                <a:latin typeface="Calibri"/>
                <a:cs typeface="Calibri"/>
              </a:rPr>
              <a:t>Τιμολόγιο</a:t>
            </a:r>
            <a:r>
              <a:rPr sz="1100" b="1" spc="-2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0D2B54"/>
                </a:solidFill>
                <a:latin typeface="Calibri"/>
                <a:cs typeface="Calibri"/>
              </a:rPr>
              <a:t>Επισκεπτών</a:t>
            </a:r>
            <a:r>
              <a:rPr sz="1100" b="1" spc="-1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D2B54"/>
                </a:solidFill>
                <a:latin typeface="Calibri"/>
                <a:cs typeface="Calibri"/>
              </a:rPr>
              <a:t>(Περιοχές</a:t>
            </a:r>
            <a:r>
              <a:rPr sz="1100" b="1" spc="-1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D2B54"/>
                </a:solidFill>
                <a:latin typeface="Calibri"/>
                <a:cs typeface="Calibri"/>
              </a:rPr>
              <a:t>1</a:t>
            </a:r>
            <a:r>
              <a:rPr sz="1100" b="1" spc="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D2B54"/>
                </a:solidFill>
                <a:latin typeface="Calibri"/>
                <a:cs typeface="Calibri"/>
              </a:rPr>
              <a:t>&amp;</a:t>
            </a:r>
            <a:r>
              <a:rPr sz="1100" b="1" spc="-1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100" b="1" spc="-25" dirty="0">
                <a:solidFill>
                  <a:srgbClr val="0D2B54"/>
                </a:solidFill>
                <a:latin typeface="Calibri"/>
                <a:cs typeface="Calibri"/>
              </a:rPr>
              <a:t>3):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59409" y="2663698"/>
          <a:ext cx="4023360" cy="1150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marR="32766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00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1η</a:t>
                      </a:r>
                      <a:r>
                        <a:rPr sz="100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Ώρα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D0DCE9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43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000" b="1" spc="-10" dirty="0">
                          <a:solidFill>
                            <a:srgbClr val="1564A7"/>
                          </a:solidFill>
                          <a:latin typeface="Calibri"/>
                          <a:cs typeface="Calibri"/>
                        </a:rPr>
                        <a:t>1,00€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Σύνολο</a:t>
                      </a:r>
                      <a:r>
                        <a:rPr sz="950" spc="-3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ώρα:</a:t>
                      </a:r>
                      <a:r>
                        <a:rPr sz="95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1,00€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R="327660" algn="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2η</a:t>
                      </a:r>
                      <a:r>
                        <a:rPr sz="100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Ώρα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D0DCE9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R="194310" algn="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b="1" spc="-10" dirty="0">
                          <a:solidFill>
                            <a:srgbClr val="1564A7"/>
                          </a:solidFill>
                          <a:latin typeface="Calibri"/>
                          <a:cs typeface="Calibri"/>
                        </a:rPr>
                        <a:t>1,50€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Σύνολο</a:t>
                      </a:r>
                      <a:r>
                        <a:rPr sz="950" spc="-3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95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ώρες:</a:t>
                      </a:r>
                      <a:r>
                        <a:rPr sz="950" spc="-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2,50€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R="327660" algn="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3η</a:t>
                      </a:r>
                      <a:r>
                        <a:rPr sz="100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Ώρα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D0DCE9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4310" algn="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b="1" spc="-10" dirty="0">
                          <a:solidFill>
                            <a:srgbClr val="1564A7"/>
                          </a:solidFill>
                          <a:latin typeface="Calibri"/>
                          <a:cs typeface="Calibri"/>
                        </a:rPr>
                        <a:t>2,00€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Σύνολο</a:t>
                      </a:r>
                      <a:r>
                        <a:rPr sz="950" spc="-3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950" spc="-2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ώρες:</a:t>
                      </a:r>
                      <a:r>
                        <a:rPr sz="950" spc="-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4,50€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R="327660" algn="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4η</a:t>
                      </a:r>
                      <a:r>
                        <a:rPr sz="100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Ώρα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D0DCE9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R="194310" algn="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b="1" spc="-10" dirty="0">
                          <a:solidFill>
                            <a:srgbClr val="1564A7"/>
                          </a:solidFill>
                          <a:latin typeface="Calibri"/>
                          <a:cs typeface="Calibri"/>
                        </a:rPr>
                        <a:t>3,00€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Σύνολο</a:t>
                      </a:r>
                      <a:r>
                        <a:rPr sz="950" spc="-3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950" spc="-2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ώρες:</a:t>
                      </a:r>
                      <a:r>
                        <a:rPr sz="950" spc="-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7,50€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743069" y="2391283"/>
            <a:ext cx="2082164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0D2B54"/>
                </a:solidFill>
                <a:latin typeface="Calibri"/>
                <a:cs typeface="Calibri"/>
              </a:rPr>
              <a:t>Τιμολόγιο</a:t>
            </a:r>
            <a:r>
              <a:rPr sz="1100" b="1" spc="-1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0D2B54"/>
                </a:solidFill>
                <a:latin typeface="Calibri"/>
                <a:cs typeface="Calibri"/>
              </a:rPr>
              <a:t>Επισκεπτών</a:t>
            </a:r>
            <a:r>
              <a:rPr sz="1100" b="1" spc="-1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0D2B54"/>
                </a:solidFill>
                <a:latin typeface="Calibri"/>
                <a:cs typeface="Calibri"/>
              </a:rPr>
              <a:t>(Περιοχή </a:t>
            </a:r>
            <a:r>
              <a:rPr sz="1100" b="1" spc="-25" dirty="0">
                <a:solidFill>
                  <a:srgbClr val="0D2B54"/>
                </a:solidFill>
                <a:latin typeface="Calibri"/>
                <a:cs typeface="Calibri"/>
              </a:rPr>
              <a:t>2):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490477"/>
              </p:ext>
            </p:extLst>
          </p:nvPr>
        </p:nvGraphicFramePr>
        <p:xfrm>
          <a:off x="4657090" y="2663698"/>
          <a:ext cx="4114800" cy="1150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9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4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00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1η</a:t>
                      </a:r>
                      <a:r>
                        <a:rPr sz="100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Ώρα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D0DCE9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604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000" b="1" spc="-10" dirty="0">
                          <a:solidFill>
                            <a:srgbClr val="018090"/>
                          </a:solidFill>
                          <a:latin typeface="Calibri"/>
                          <a:cs typeface="Calibri"/>
                        </a:rPr>
                        <a:t>1,00€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Σύνολο</a:t>
                      </a:r>
                      <a:r>
                        <a:rPr sz="950" spc="-3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ώρα:</a:t>
                      </a:r>
                      <a:r>
                        <a:rPr sz="95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1,00€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2η</a:t>
                      </a:r>
                      <a:r>
                        <a:rPr sz="100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Ώρα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D0DCE9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10604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b="1" spc="-10" dirty="0">
                          <a:solidFill>
                            <a:srgbClr val="018090"/>
                          </a:solidFill>
                          <a:latin typeface="Calibri"/>
                          <a:cs typeface="Calibri"/>
                        </a:rPr>
                        <a:t>1,30€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Σύνολο</a:t>
                      </a:r>
                      <a:r>
                        <a:rPr sz="950" spc="-3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95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ώρες:</a:t>
                      </a:r>
                      <a:r>
                        <a:rPr sz="950" spc="-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2,30€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3η</a:t>
                      </a:r>
                      <a:r>
                        <a:rPr sz="100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Ώρα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D0DCE9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604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b="1" spc="-10" dirty="0">
                          <a:solidFill>
                            <a:srgbClr val="018090"/>
                          </a:solidFill>
                          <a:latin typeface="Calibri"/>
                          <a:cs typeface="Calibri"/>
                        </a:rPr>
                        <a:t>1,50€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Σύνολο</a:t>
                      </a:r>
                      <a:r>
                        <a:rPr sz="950" spc="-3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950" spc="-2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ώρες:</a:t>
                      </a:r>
                      <a:r>
                        <a:rPr sz="950" spc="-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3,80€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9080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spc="-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4η–</a:t>
                      </a:r>
                      <a:r>
                        <a:rPr sz="100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6η</a:t>
                      </a:r>
                      <a:r>
                        <a:rPr sz="1000" spc="20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1A2940"/>
                          </a:solidFill>
                          <a:latin typeface="Calibri"/>
                          <a:cs typeface="Calibri"/>
                        </a:rPr>
                        <a:t>Ώρα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D0DCE9"/>
                      </a:solidFill>
                      <a:prstDash val="solid"/>
                    </a:lnL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107314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b="1" spc="-10" dirty="0">
                          <a:solidFill>
                            <a:srgbClr val="018090"/>
                          </a:solidFill>
                          <a:latin typeface="Calibri"/>
                          <a:cs typeface="Calibri"/>
                        </a:rPr>
                        <a:t>2,00€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Σύνολο</a:t>
                      </a:r>
                      <a:r>
                        <a:rPr sz="950" spc="-3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4–</a:t>
                      </a:r>
                      <a:r>
                        <a:rPr sz="95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6 ώρες:</a:t>
                      </a:r>
                      <a:r>
                        <a:rPr sz="950" spc="-5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solidFill>
                            <a:srgbClr val="3C5A79"/>
                          </a:solidFill>
                          <a:latin typeface="Calibri"/>
                          <a:cs typeface="Calibri"/>
                        </a:rPr>
                        <a:t>5,80–9,80€</a:t>
                      </a:r>
                      <a:endParaRPr sz="950" dirty="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R w="12700">
                      <a:solidFill>
                        <a:srgbClr val="D0DCE9"/>
                      </a:solidFill>
                      <a:prstDash val="solid"/>
                    </a:lnR>
                    <a:lnT w="12700">
                      <a:solidFill>
                        <a:srgbClr val="D0DCE9"/>
                      </a:solidFill>
                      <a:prstDash val="solid"/>
                    </a:lnT>
                    <a:lnB w="12700">
                      <a:solidFill>
                        <a:srgbClr val="D0DCE9"/>
                      </a:solidFill>
                      <a:prstDash val="solid"/>
                    </a:lnB>
                    <a:solidFill>
                      <a:srgbClr val="E8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365759" y="4773167"/>
            <a:ext cx="8412480" cy="192360"/>
          </a:xfrm>
          <a:prstGeom prst="rect">
            <a:avLst/>
          </a:prstGeom>
          <a:solidFill>
            <a:srgbClr val="E8F4F8"/>
          </a:solidFill>
          <a:ln w="12700">
            <a:solidFill>
              <a:srgbClr val="3A88C8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641350">
              <a:lnSpc>
                <a:spcPct val="100000"/>
              </a:lnSpc>
              <a:spcBef>
                <a:spcPts val="420"/>
              </a:spcBef>
            </a:pPr>
            <a:r>
              <a:rPr lang="el-GR" sz="900" spc="-20" dirty="0">
                <a:solidFill>
                  <a:srgbClr val="0D2B54"/>
                </a:solidFill>
                <a:latin typeface="Calibri"/>
                <a:cs typeface="Calibri"/>
              </a:rPr>
              <a:t>Μέγιστη</a:t>
            </a:r>
            <a:r>
              <a:rPr sz="900" spc="-2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στάθμευση:</a:t>
            </a:r>
            <a:r>
              <a:rPr sz="900" spc="-2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4</a:t>
            </a:r>
            <a:r>
              <a:rPr sz="900" spc="-2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ώρες (Περ.</a:t>
            </a:r>
            <a:r>
              <a:rPr sz="900" spc="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1</a:t>
            </a:r>
            <a:r>
              <a:rPr sz="900" spc="-2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&amp;</a:t>
            </a:r>
            <a:r>
              <a:rPr sz="900" spc="-2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3)</a:t>
            </a:r>
            <a:r>
              <a:rPr sz="900" spc="-1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|</a:t>
            </a:r>
            <a:r>
              <a:rPr sz="900" spc="-1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6</a:t>
            </a:r>
            <a:r>
              <a:rPr sz="900" spc="-2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ώρες</a:t>
            </a:r>
            <a:r>
              <a:rPr sz="900" spc="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(Περ.</a:t>
            </a:r>
            <a:r>
              <a:rPr sz="900" spc="-1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2)</a:t>
            </a:r>
            <a:r>
              <a:rPr sz="900" spc="17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|</a:t>
            </a:r>
            <a:r>
              <a:rPr sz="900" spc="17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Χρέωση</a:t>
            </a:r>
            <a:r>
              <a:rPr sz="900" spc="-1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ανά</a:t>
            </a:r>
            <a:r>
              <a:rPr sz="900" spc="-3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15</a:t>
            </a:r>
            <a:r>
              <a:rPr sz="900" spc="-2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λεπτά</a:t>
            </a:r>
            <a:r>
              <a:rPr sz="900" spc="17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|</a:t>
            </a:r>
            <a:r>
              <a:rPr sz="900" spc="17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D2B54"/>
                </a:solidFill>
                <a:latin typeface="Calibri"/>
                <a:cs typeface="Calibri"/>
              </a:rPr>
              <a:t>Κάτοικοι:</a:t>
            </a:r>
            <a:r>
              <a:rPr sz="900" spc="-3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ετήσιο</a:t>
            </a:r>
            <a:r>
              <a:rPr sz="900" spc="-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τέλος</a:t>
            </a:r>
            <a:r>
              <a:rPr sz="900" spc="-2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30€</a:t>
            </a:r>
            <a:r>
              <a:rPr sz="900" spc="-2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/</a:t>
            </a:r>
            <a:r>
              <a:rPr sz="900" spc="-2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50€</a:t>
            </a:r>
            <a:r>
              <a:rPr sz="900" spc="17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|</a:t>
            </a:r>
            <a:r>
              <a:rPr sz="900" spc="16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Αναπροσαρμογή τελών</a:t>
            </a:r>
            <a:r>
              <a:rPr sz="900" spc="-20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D2B54"/>
                </a:solidFill>
                <a:latin typeface="Calibri"/>
                <a:cs typeface="Calibri"/>
              </a:rPr>
              <a:t>ανά</a:t>
            </a:r>
            <a:r>
              <a:rPr sz="900" spc="-15" dirty="0">
                <a:solidFill>
                  <a:srgbClr val="0D2B54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0D2B54"/>
                </a:solidFill>
                <a:latin typeface="Calibri"/>
                <a:cs typeface="Calibri"/>
              </a:rPr>
              <a:t>διετία</a:t>
            </a:r>
            <a:endParaRPr sz="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8">
            <a:extLst>
              <a:ext uri="{FF2B5EF4-FFF2-40B4-BE49-F238E27FC236}">
                <a16:creationId xmlns:a16="http://schemas.microsoft.com/office/drawing/2014/main" id="{C413CC1F-6A90-ADE8-65E4-31798ADD94DA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536575" y="3027363"/>
            <a:ext cx="4568825" cy="1423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3000" b="1" spc="-10" dirty="0">
                <a:solidFill>
                  <a:srgbClr val="FFFFFF"/>
                </a:solidFill>
                <a:latin typeface="Calibri"/>
                <a:cs typeface="Calibri"/>
              </a:rPr>
              <a:t>Ευχαριστούμε!</a:t>
            </a:r>
            <a:endParaRPr lang="en-US" sz="3000" b="1" spc="-1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l-GR" sz="3000" b="1" spc="-1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3000" b="1" spc="-10" dirty="0">
                <a:solidFill>
                  <a:srgbClr val="FFFFFF"/>
                </a:solidFill>
                <a:latin typeface="Calibri"/>
                <a:cs typeface="Calibri"/>
              </a:rPr>
              <a:t>Ερωτήσεις - Παρατηρήσεις </a:t>
            </a:r>
            <a:endParaRPr sz="3000" dirty="0">
              <a:latin typeface="Calibri"/>
              <a:cs typeface="Calibri"/>
            </a:endParaRP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EB517E69-9ABB-8F64-3728-101B862C1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09550"/>
            <a:ext cx="2523963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42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</TotalTime>
  <Words>1069</Words>
  <Application>Microsoft Office PowerPoint</Application>
  <PresentationFormat>Προβολή στην οθόνη (16:9)</PresentationFormat>
  <Paragraphs>235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2" baseType="lpstr">
      <vt:lpstr>Arial</vt:lpstr>
      <vt:lpstr>Arial MT</vt:lpstr>
      <vt:lpstr>Calibri</vt:lpstr>
      <vt:lpstr>Times New Roman</vt:lpstr>
      <vt:lpstr>Office Theme</vt:lpstr>
      <vt:lpstr>Παρουσίαση του PowerPoint</vt:lpstr>
      <vt:lpstr>Παρουσίαση του PowerPoint</vt:lpstr>
      <vt:lpstr>01</vt:lpstr>
      <vt:lpstr>Το Πρόβλημα &amp; ο Σκοπός</vt:lpstr>
      <vt:lpstr>02</vt:lpstr>
      <vt:lpstr>Υποδιαίρεση σε Περιοχές, Τομείς &amp; Ζώνες</vt:lpstr>
      <vt:lpstr>Απογραφικές Εργασίες &amp; Μετρήσεις</vt:lpstr>
      <vt:lpstr>Αποτελέσματα Μετρήσεων – Κύρια Ευρήματα</vt:lpstr>
      <vt:lpstr>03</vt:lpstr>
      <vt:lpstr>Στόχοι του Συστήματος Ελεγχόμενης Στάθμευσης</vt:lpstr>
      <vt:lpstr>04</vt:lpstr>
      <vt:lpstr>3 Περιοχές Εφαρμογής – Ανακεφαλαίωση</vt:lpstr>
      <vt:lpstr>3 Περιοχές Εφαρμογής – Χάρτες</vt:lpstr>
      <vt:lpstr>05</vt:lpstr>
      <vt:lpstr>Κατηγορίες Νόμιμων Θέσεων Στάθμευσης</vt:lpstr>
      <vt:lpstr>Κατανομή Θέσεων &amp; Τιμολογιακή Πολιτική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 Metoikidou</cp:lastModifiedBy>
  <cp:revision>1</cp:revision>
  <dcterms:created xsi:type="dcterms:W3CDTF">2026-05-02T10:18:53Z</dcterms:created>
  <dcterms:modified xsi:type="dcterms:W3CDTF">2026-09-23T07:05:07Z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2026-05-02T00:00:00Z</vt:filetime>
  </property>
  <property fmtid="{D5CDD505-2E9C-101B-9397-08002B2CF9AE}" pid="4" name="Creator">
    <vt:lpwstr>Microsoft® PowerPoint® 2021</vt:lpwstr>
  </property>
  <property fmtid="{D5CDD505-2E9C-101B-9397-08002B2CF9AE}" pid="5" name="LastSaved">
    <vt:filetime>2026-05-02T00:00:00Z</vt:filetime>
  </property>
  <property fmtid="{D5CDD505-2E9C-101B-9397-08002B2CF9AE}" pid="6" name="Producer">
    <vt:lpwstr>Microsoft® PowerPoint® 2021</vt:lpwstr>
  </property>
</Properties>
</file>